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7"/>
  </p:notesMasterIdLst>
  <p:sldIdLst>
    <p:sldId id="340" r:id="rId2"/>
    <p:sldId id="257" r:id="rId3"/>
    <p:sldId id="347" r:id="rId4"/>
    <p:sldId id="341" r:id="rId5"/>
    <p:sldId id="258" r:id="rId6"/>
    <p:sldId id="259" r:id="rId7"/>
    <p:sldId id="260" r:id="rId8"/>
    <p:sldId id="261"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2192000" cy="6858000"/>
  <p:notesSz cx="12192000" cy="6858000"/>
  <p:embeddedFontLst>
    <p:embeddedFont>
      <p:font typeface="Arial Narrow" panose="020B0606020202030204" pitchFamily="3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Meiryo UI" panose="020B0604030504040204" pitchFamily="34" charset="-128"/>
      <p:regular r:id="rId36"/>
      <p:bold r:id="rId37"/>
      <p:italic r:id="rId38"/>
      <p:boldItalic r:id="rId39"/>
    </p:embeddedFont>
    <p:embeddedFont>
      <p:font typeface="Segoe UI Black" panose="020B0A02040204020203" pitchFamily="34" charset="0"/>
      <p:bold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F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3AEA58-32AD-4905-84B4-66DA90D2E862}">
  <a:tblStyle styleId="{6E3AEA58-32AD-4905-84B4-66DA90D2E862}"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74D54B3-8355-41A5-9EE1-AE6073539B48}"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8BCCD71-9080-4107-B69D-BA1F98581606}" styleName="Table_2">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7386" autoAdjust="0"/>
  </p:normalViewPr>
  <p:slideViewPr>
    <p:cSldViewPr snapToGrid="0">
      <p:cViewPr varScale="1">
        <p:scale>
          <a:sx n="159" d="100"/>
          <a:sy n="159" d="100"/>
        </p:scale>
        <p:origin x="336" y="162"/>
      </p:cViewPr>
      <p:guideLst>
        <p:guide orient="horz" pos="288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Dupin" userId="8ea5e918-cbdc-4aa3-b789-9a15b557e22a" providerId="ADAL" clId="{763B2D42-5772-4A79-9A4D-8ADAB1E769E4}"/>
    <pc:docChg chg="modSld sldOrd">
      <pc:chgData name="Mike Dupin" userId="8ea5e918-cbdc-4aa3-b789-9a15b557e22a" providerId="ADAL" clId="{763B2D42-5772-4A79-9A4D-8ADAB1E769E4}" dt="2024-03-12T22:58:40.882" v="5"/>
      <pc:docMkLst>
        <pc:docMk/>
      </pc:docMkLst>
      <pc:sldChg chg="ord">
        <pc:chgData name="Mike Dupin" userId="8ea5e918-cbdc-4aa3-b789-9a15b557e22a" providerId="ADAL" clId="{763B2D42-5772-4A79-9A4D-8ADAB1E769E4}" dt="2024-03-12T22:58:32.795" v="1"/>
        <pc:sldMkLst>
          <pc:docMk/>
          <pc:sldMk cId="0" sldId="257"/>
        </pc:sldMkLst>
      </pc:sldChg>
      <pc:sldChg chg="ord">
        <pc:chgData name="Mike Dupin" userId="8ea5e918-cbdc-4aa3-b789-9a15b557e22a" providerId="ADAL" clId="{763B2D42-5772-4A79-9A4D-8ADAB1E769E4}" dt="2024-03-12T22:58:40.882" v="5"/>
        <pc:sldMkLst>
          <pc:docMk/>
          <pc:sldMk cId="1275504036" sldId="34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F2D244-22DC-415F-A0E9-A6FBED0B5925}" type="doc">
      <dgm:prSet loTypeId="urn:microsoft.com/office/officeart/2005/8/layout/process1" loCatId="process" qsTypeId="urn:microsoft.com/office/officeart/2005/8/quickstyle/simple1" qsCatId="simple" csTypeId="urn:microsoft.com/office/officeart/2005/8/colors/accent1_5" csCatId="accent1" phldr="1"/>
      <dgm:spPr/>
    </dgm:pt>
    <dgm:pt modelId="{CC1198D7-22CA-4175-BDE8-AAEC449BD31D}">
      <dgm:prSet phldrT="[Text]" custT="1"/>
      <dgm:spPr/>
      <dgm:t>
        <a:bodyPr/>
        <a:lstStyle/>
        <a:p>
          <a:r>
            <a:rPr lang="en-US" sz="1600" dirty="0"/>
            <a:t>Data</a:t>
          </a:r>
        </a:p>
      </dgm:t>
    </dgm:pt>
    <dgm:pt modelId="{BD34E60C-5125-4955-BFA6-2B2AA7D9C426}" type="parTrans" cxnId="{378E79BC-AB1D-4B38-82E1-DBCE0BC9E78F}">
      <dgm:prSet/>
      <dgm:spPr/>
      <dgm:t>
        <a:bodyPr/>
        <a:lstStyle/>
        <a:p>
          <a:endParaRPr lang="en-US" sz="1400"/>
        </a:p>
      </dgm:t>
    </dgm:pt>
    <dgm:pt modelId="{79720629-DA88-4B4A-9EF5-202685D7C285}" type="sibTrans" cxnId="{378E79BC-AB1D-4B38-82E1-DBCE0BC9E78F}">
      <dgm:prSet custT="1"/>
      <dgm:spPr/>
      <dgm:t>
        <a:bodyPr/>
        <a:lstStyle/>
        <a:p>
          <a:endParaRPr lang="en-US" sz="1200"/>
        </a:p>
      </dgm:t>
    </dgm:pt>
    <dgm:pt modelId="{16205301-0DD8-44EA-A1D2-2A1D501EF647}">
      <dgm:prSet phldrT="[Text]" custT="1"/>
      <dgm:spPr/>
      <dgm:t>
        <a:bodyPr/>
        <a:lstStyle/>
        <a:p>
          <a:r>
            <a:rPr lang="en-US" sz="1600" dirty="0"/>
            <a:t>Information</a:t>
          </a:r>
        </a:p>
      </dgm:t>
    </dgm:pt>
    <dgm:pt modelId="{556A27D9-1003-43A3-B01E-D6E5732ECCD9}" type="parTrans" cxnId="{178288F5-55DF-405D-A68A-76CD416E6EBF}">
      <dgm:prSet/>
      <dgm:spPr/>
      <dgm:t>
        <a:bodyPr/>
        <a:lstStyle/>
        <a:p>
          <a:endParaRPr lang="en-US" sz="1400"/>
        </a:p>
      </dgm:t>
    </dgm:pt>
    <dgm:pt modelId="{DF133134-C5F7-465F-BE84-BB56C3CD6353}" type="sibTrans" cxnId="{178288F5-55DF-405D-A68A-76CD416E6EBF}">
      <dgm:prSet custT="1"/>
      <dgm:spPr/>
      <dgm:t>
        <a:bodyPr/>
        <a:lstStyle/>
        <a:p>
          <a:endParaRPr lang="en-US" sz="1200"/>
        </a:p>
      </dgm:t>
    </dgm:pt>
    <dgm:pt modelId="{4C968820-A883-41C0-9E27-CC37140E2466}">
      <dgm:prSet phldrT="[Text]" custT="1"/>
      <dgm:spPr/>
      <dgm:t>
        <a:bodyPr/>
        <a:lstStyle/>
        <a:p>
          <a:r>
            <a:rPr lang="en-US" sz="1600" dirty="0"/>
            <a:t>Knowledge</a:t>
          </a:r>
        </a:p>
      </dgm:t>
    </dgm:pt>
    <dgm:pt modelId="{4FCB6157-BA8A-48C2-90C0-1FF7A58905B4}" type="parTrans" cxnId="{9E49DBB3-F154-41D0-9BD2-0B927A276305}">
      <dgm:prSet/>
      <dgm:spPr/>
      <dgm:t>
        <a:bodyPr/>
        <a:lstStyle/>
        <a:p>
          <a:endParaRPr lang="en-US" sz="1400"/>
        </a:p>
      </dgm:t>
    </dgm:pt>
    <dgm:pt modelId="{1AEDA1FC-52B5-42BE-AADF-8C91DD878E63}" type="sibTrans" cxnId="{9E49DBB3-F154-41D0-9BD2-0B927A276305}">
      <dgm:prSet/>
      <dgm:spPr/>
      <dgm:t>
        <a:bodyPr/>
        <a:lstStyle/>
        <a:p>
          <a:endParaRPr lang="en-US" sz="1400"/>
        </a:p>
      </dgm:t>
    </dgm:pt>
    <dgm:pt modelId="{193AE0EA-919B-4B7C-8131-423254784A42}" type="pres">
      <dgm:prSet presAssocID="{3CF2D244-22DC-415F-A0E9-A6FBED0B5925}" presName="Name0" presStyleCnt="0">
        <dgm:presLayoutVars>
          <dgm:dir/>
          <dgm:resizeHandles val="exact"/>
        </dgm:presLayoutVars>
      </dgm:prSet>
      <dgm:spPr/>
    </dgm:pt>
    <dgm:pt modelId="{B848EC08-7AE2-4E70-9BCC-7509F2B93C6F}" type="pres">
      <dgm:prSet presAssocID="{CC1198D7-22CA-4175-BDE8-AAEC449BD31D}" presName="node" presStyleLbl="node1" presStyleIdx="0" presStyleCnt="3">
        <dgm:presLayoutVars>
          <dgm:bulletEnabled val="1"/>
        </dgm:presLayoutVars>
      </dgm:prSet>
      <dgm:spPr/>
    </dgm:pt>
    <dgm:pt modelId="{8EA9CA90-8E52-42ED-8386-FEE805B05C6E}" type="pres">
      <dgm:prSet presAssocID="{79720629-DA88-4B4A-9EF5-202685D7C285}" presName="sibTrans" presStyleLbl="sibTrans2D1" presStyleIdx="0" presStyleCnt="2"/>
      <dgm:spPr/>
    </dgm:pt>
    <dgm:pt modelId="{CA501133-D520-4B41-AAAD-79AF67FB312B}" type="pres">
      <dgm:prSet presAssocID="{79720629-DA88-4B4A-9EF5-202685D7C285}" presName="connectorText" presStyleLbl="sibTrans2D1" presStyleIdx="0" presStyleCnt="2"/>
      <dgm:spPr/>
    </dgm:pt>
    <dgm:pt modelId="{CF07C3B9-A6FD-4589-AB10-FF883CC7C271}" type="pres">
      <dgm:prSet presAssocID="{16205301-0DD8-44EA-A1D2-2A1D501EF647}" presName="node" presStyleLbl="node1" presStyleIdx="1" presStyleCnt="3">
        <dgm:presLayoutVars>
          <dgm:bulletEnabled val="1"/>
        </dgm:presLayoutVars>
      </dgm:prSet>
      <dgm:spPr/>
    </dgm:pt>
    <dgm:pt modelId="{E885E1E7-54B2-43DC-9A47-D6FE867E5585}" type="pres">
      <dgm:prSet presAssocID="{DF133134-C5F7-465F-BE84-BB56C3CD6353}" presName="sibTrans" presStyleLbl="sibTrans2D1" presStyleIdx="1" presStyleCnt="2"/>
      <dgm:spPr/>
    </dgm:pt>
    <dgm:pt modelId="{2111D92A-E4D9-430C-9CF1-42B194B80F55}" type="pres">
      <dgm:prSet presAssocID="{DF133134-C5F7-465F-BE84-BB56C3CD6353}" presName="connectorText" presStyleLbl="sibTrans2D1" presStyleIdx="1" presStyleCnt="2"/>
      <dgm:spPr/>
    </dgm:pt>
    <dgm:pt modelId="{F86A4609-B936-44B3-821D-51F8C3DF0D9E}" type="pres">
      <dgm:prSet presAssocID="{4C968820-A883-41C0-9E27-CC37140E2466}" presName="node" presStyleLbl="node1" presStyleIdx="2" presStyleCnt="3">
        <dgm:presLayoutVars>
          <dgm:bulletEnabled val="1"/>
        </dgm:presLayoutVars>
      </dgm:prSet>
      <dgm:spPr/>
    </dgm:pt>
  </dgm:ptLst>
  <dgm:cxnLst>
    <dgm:cxn modelId="{4600833C-2A58-47C2-800B-8A784DDFB22A}" type="presOf" srcId="{16205301-0DD8-44EA-A1D2-2A1D501EF647}" destId="{CF07C3B9-A6FD-4589-AB10-FF883CC7C271}" srcOrd="0" destOrd="0" presId="urn:microsoft.com/office/officeart/2005/8/layout/process1"/>
    <dgm:cxn modelId="{B2A51176-6858-4FEB-976C-DBE043D33C02}" type="presOf" srcId="{DF133134-C5F7-465F-BE84-BB56C3CD6353}" destId="{2111D92A-E4D9-430C-9CF1-42B194B80F55}" srcOrd="1" destOrd="0" presId="urn:microsoft.com/office/officeart/2005/8/layout/process1"/>
    <dgm:cxn modelId="{E1846CA2-B5D7-4B01-AF32-44BACB6BCC82}" type="presOf" srcId="{79720629-DA88-4B4A-9EF5-202685D7C285}" destId="{CA501133-D520-4B41-AAAD-79AF67FB312B}" srcOrd="1" destOrd="0" presId="urn:microsoft.com/office/officeart/2005/8/layout/process1"/>
    <dgm:cxn modelId="{A93B74AD-4C4E-45DE-9D9C-25A83D29A0A6}" type="presOf" srcId="{3CF2D244-22DC-415F-A0E9-A6FBED0B5925}" destId="{193AE0EA-919B-4B7C-8131-423254784A42}" srcOrd="0" destOrd="0" presId="urn:microsoft.com/office/officeart/2005/8/layout/process1"/>
    <dgm:cxn modelId="{7DD232B1-6897-4FE5-9C3E-4894069C7367}" type="presOf" srcId="{79720629-DA88-4B4A-9EF5-202685D7C285}" destId="{8EA9CA90-8E52-42ED-8386-FEE805B05C6E}" srcOrd="0" destOrd="0" presId="urn:microsoft.com/office/officeart/2005/8/layout/process1"/>
    <dgm:cxn modelId="{9E49DBB3-F154-41D0-9BD2-0B927A276305}" srcId="{3CF2D244-22DC-415F-A0E9-A6FBED0B5925}" destId="{4C968820-A883-41C0-9E27-CC37140E2466}" srcOrd="2" destOrd="0" parTransId="{4FCB6157-BA8A-48C2-90C0-1FF7A58905B4}" sibTransId="{1AEDA1FC-52B5-42BE-AADF-8C91DD878E63}"/>
    <dgm:cxn modelId="{378E79BC-AB1D-4B38-82E1-DBCE0BC9E78F}" srcId="{3CF2D244-22DC-415F-A0E9-A6FBED0B5925}" destId="{CC1198D7-22CA-4175-BDE8-AAEC449BD31D}" srcOrd="0" destOrd="0" parTransId="{BD34E60C-5125-4955-BFA6-2B2AA7D9C426}" sibTransId="{79720629-DA88-4B4A-9EF5-202685D7C285}"/>
    <dgm:cxn modelId="{3847ADE3-2E1C-47DE-8F8F-4C7A80B507E3}" type="presOf" srcId="{CC1198D7-22CA-4175-BDE8-AAEC449BD31D}" destId="{B848EC08-7AE2-4E70-9BCC-7509F2B93C6F}" srcOrd="0" destOrd="0" presId="urn:microsoft.com/office/officeart/2005/8/layout/process1"/>
    <dgm:cxn modelId="{3B3583ED-0399-4737-8E28-04CDF9A9CBDD}" type="presOf" srcId="{4C968820-A883-41C0-9E27-CC37140E2466}" destId="{F86A4609-B936-44B3-821D-51F8C3DF0D9E}" srcOrd="0" destOrd="0" presId="urn:microsoft.com/office/officeart/2005/8/layout/process1"/>
    <dgm:cxn modelId="{8FC684EF-B83D-487A-8DE0-87CD090CB2EC}" type="presOf" srcId="{DF133134-C5F7-465F-BE84-BB56C3CD6353}" destId="{E885E1E7-54B2-43DC-9A47-D6FE867E5585}" srcOrd="0" destOrd="0" presId="urn:microsoft.com/office/officeart/2005/8/layout/process1"/>
    <dgm:cxn modelId="{178288F5-55DF-405D-A68A-76CD416E6EBF}" srcId="{3CF2D244-22DC-415F-A0E9-A6FBED0B5925}" destId="{16205301-0DD8-44EA-A1D2-2A1D501EF647}" srcOrd="1" destOrd="0" parTransId="{556A27D9-1003-43A3-B01E-D6E5732ECCD9}" sibTransId="{DF133134-C5F7-465F-BE84-BB56C3CD6353}"/>
    <dgm:cxn modelId="{FFDE47E4-B1B3-4EF6-8F9A-9E9A12512BBB}" type="presParOf" srcId="{193AE0EA-919B-4B7C-8131-423254784A42}" destId="{B848EC08-7AE2-4E70-9BCC-7509F2B93C6F}" srcOrd="0" destOrd="0" presId="urn:microsoft.com/office/officeart/2005/8/layout/process1"/>
    <dgm:cxn modelId="{F598C2C6-AEDB-428F-B41D-6E5C02BADC9C}" type="presParOf" srcId="{193AE0EA-919B-4B7C-8131-423254784A42}" destId="{8EA9CA90-8E52-42ED-8386-FEE805B05C6E}" srcOrd="1" destOrd="0" presId="urn:microsoft.com/office/officeart/2005/8/layout/process1"/>
    <dgm:cxn modelId="{FCE8843C-911B-4F94-8E58-1249DACDC566}" type="presParOf" srcId="{8EA9CA90-8E52-42ED-8386-FEE805B05C6E}" destId="{CA501133-D520-4B41-AAAD-79AF67FB312B}" srcOrd="0" destOrd="0" presId="urn:microsoft.com/office/officeart/2005/8/layout/process1"/>
    <dgm:cxn modelId="{AE35B648-965A-4843-8DA9-05BFBB6EDAEA}" type="presParOf" srcId="{193AE0EA-919B-4B7C-8131-423254784A42}" destId="{CF07C3B9-A6FD-4589-AB10-FF883CC7C271}" srcOrd="2" destOrd="0" presId="urn:microsoft.com/office/officeart/2005/8/layout/process1"/>
    <dgm:cxn modelId="{EBD87355-DB23-40DA-A3B3-452FF2B16E87}" type="presParOf" srcId="{193AE0EA-919B-4B7C-8131-423254784A42}" destId="{E885E1E7-54B2-43DC-9A47-D6FE867E5585}" srcOrd="3" destOrd="0" presId="urn:microsoft.com/office/officeart/2005/8/layout/process1"/>
    <dgm:cxn modelId="{2D1BD013-1F6D-48FF-9E2B-B0F90B7A5F8B}" type="presParOf" srcId="{E885E1E7-54B2-43DC-9A47-D6FE867E5585}" destId="{2111D92A-E4D9-430C-9CF1-42B194B80F55}" srcOrd="0" destOrd="0" presId="urn:microsoft.com/office/officeart/2005/8/layout/process1"/>
    <dgm:cxn modelId="{31EB0D26-1D05-4CF1-898F-82BCA0A4B2BB}" type="presParOf" srcId="{193AE0EA-919B-4B7C-8131-423254784A42}" destId="{F86A4609-B936-44B3-821D-51F8C3DF0D9E}"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48EC08-7AE2-4E70-9BCC-7509F2B93C6F}">
      <dsp:nvSpPr>
        <dsp:cNvPr id="0" name=""/>
        <dsp:cNvSpPr/>
      </dsp:nvSpPr>
      <dsp:spPr>
        <a:xfrm>
          <a:off x="4896" y="0"/>
          <a:ext cx="1463420" cy="695749"/>
        </a:xfrm>
        <a:prstGeom prst="roundRect">
          <a:avLst>
            <a:gd name="adj" fmla="val 10000"/>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a:t>
          </a:r>
        </a:p>
      </dsp:txBody>
      <dsp:txXfrm>
        <a:off x="25274" y="20378"/>
        <a:ext cx="1422664" cy="654993"/>
      </dsp:txXfrm>
    </dsp:sp>
    <dsp:sp modelId="{8EA9CA90-8E52-42ED-8386-FEE805B05C6E}">
      <dsp:nvSpPr>
        <dsp:cNvPr id="0" name=""/>
        <dsp:cNvSpPr/>
      </dsp:nvSpPr>
      <dsp:spPr>
        <a:xfrm>
          <a:off x="1614658" y="166410"/>
          <a:ext cx="310245" cy="362928"/>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614658" y="238996"/>
        <a:ext cx="217172" cy="217756"/>
      </dsp:txXfrm>
    </dsp:sp>
    <dsp:sp modelId="{CF07C3B9-A6FD-4589-AB10-FF883CC7C271}">
      <dsp:nvSpPr>
        <dsp:cNvPr id="0" name=""/>
        <dsp:cNvSpPr/>
      </dsp:nvSpPr>
      <dsp:spPr>
        <a:xfrm>
          <a:off x="2053685" y="0"/>
          <a:ext cx="1463420" cy="695749"/>
        </a:xfrm>
        <a:prstGeom prst="roundRect">
          <a:avLst>
            <a:gd name="adj" fmla="val 10000"/>
          </a:avLst>
        </a:prstGeom>
        <a:solidFill>
          <a:schemeClr val="accent1">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Information</a:t>
          </a:r>
        </a:p>
      </dsp:txBody>
      <dsp:txXfrm>
        <a:off x="2074063" y="20378"/>
        <a:ext cx="1422664" cy="654993"/>
      </dsp:txXfrm>
    </dsp:sp>
    <dsp:sp modelId="{E885E1E7-54B2-43DC-9A47-D6FE867E5585}">
      <dsp:nvSpPr>
        <dsp:cNvPr id="0" name=""/>
        <dsp:cNvSpPr/>
      </dsp:nvSpPr>
      <dsp:spPr>
        <a:xfrm>
          <a:off x="3663447" y="166410"/>
          <a:ext cx="310245" cy="362928"/>
        </a:xfrm>
        <a:prstGeom prst="rightArrow">
          <a:avLst>
            <a:gd name="adj1" fmla="val 60000"/>
            <a:gd name="adj2" fmla="val 50000"/>
          </a:avLst>
        </a:prstGeom>
        <a:solidFill>
          <a:schemeClr val="accent1">
            <a:shade val="90000"/>
            <a:hueOff val="480123"/>
            <a:satOff val="4741"/>
            <a:lumOff val="286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663447" y="238996"/>
        <a:ext cx="217172" cy="217756"/>
      </dsp:txXfrm>
    </dsp:sp>
    <dsp:sp modelId="{F86A4609-B936-44B3-821D-51F8C3DF0D9E}">
      <dsp:nvSpPr>
        <dsp:cNvPr id="0" name=""/>
        <dsp:cNvSpPr/>
      </dsp:nvSpPr>
      <dsp:spPr>
        <a:xfrm>
          <a:off x="4102474" y="0"/>
          <a:ext cx="1463420" cy="695749"/>
        </a:xfrm>
        <a:prstGeom prst="roundRect">
          <a:avLst>
            <a:gd name="adj" fmla="val 10000"/>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Knowledge</a:t>
          </a:r>
        </a:p>
      </dsp:txBody>
      <dsp:txXfrm>
        <a:off x="4122852" y="20378"/>
        <a:ext cx="1422664" cy="6549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733076822a_2_5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g1733076822a_2_5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1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1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2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733076822a_0_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g1733076822a_0_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733076822a_2_5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g1733076822a_2_5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3768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733076822a_0_2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733076822a_0_2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733076822a_0_3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733076822a_0_3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733076822a_0_4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733076822a_0_4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733076822a_0_5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733076822a_0_5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facb34e45f_0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gfacb34e45f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551c909521_4_4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551c909521_4_4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6b54e175ed_0_26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6b54e175ed_0_26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6b54e175ed_2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16b54e175ed_2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2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415600" y="2867800"/>
            <a:ext cx="11360800" cy="11224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49" name="Google Shape;49;p9"/>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
        <p:cNvGrpSpPr/>
        <p:nvPr/>
      </p:nvGrpSpPr>
      <p:grpSpPr>
        <a:xfrm>
          <a:off x="0" y="0"/>
          <a:ext cx="0" cy="0"/>
          <a:chOff x="0" y="0"/>
          <a:chExt cx="0" cy="0"/>
        </a:xfrm>
      </p:grpSpPr>
      <p:sp>
        <p:nvSpPr>
          <p:cNvPr id="83" name="Google Shape;83;p18"/>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4"/>
        <p:cNvGrpSpPr/>
        <p:nvPr/>
      </p:nvGrpSpPr>
      <p:grpSpPr>
        <a:xfrm>
          <a:off x="0" y="0"/>
          <a:ext cx="0" cy="0"/>
          <a:chOff x="0" y="0"/>
          <a:chExt cx="0" cy="0"/>
        </a:xfrm>
      </p:grpSpPr>
      <p:sp>
        <p:nvSpPr>
          <p:cNvPr id="85" name="Google Shape;85;p19"/>
          <p:cNvSpPr txBox="1">
            <a:spLocks noGrp="1"/>
          </p:cNvSpPr>
          <p:nvPr>
            <p:ph type="title"/>
          </p:nvPr>
        </p:nvSpPr>
        <p:spPr>
          <a:xfrm>
            <a:off x="1308100" y="1920062"/>
            <a:ext cx="9575600" cy="27692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3700"/>
              <a:buNone/>
              <a:defRPr sz="6000" b="0" i="0">
                <a:solidFill>
                  <a:schemeClr val="lt1"/>
                </a:solidFill>
                <a:latin typeface="Calibri"/>
                <a:ea typeface="Calibri"/>
                <a:cs typeface="Calibri"/>
                <a:sym typeface="Calibri"/>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6" name="Google Shape;86;p19"/>
          <p:cNvSpPr txBox="1">
            <a:spLocks noGrp="1"/>
          </p:cNvSpPr>
          <p:nvPr>
            <p:ph type="body" idx="1"/>
          </p:nvPr>
        </p:nvSpPr>
        <p:spPr>
          <a:xfrm>
            <a:off x="381076" y="1971675"/>
            <a:ext cx="11430000" cy="44140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2400"/>
              <a:buNone/>
              <a:defRPr b="0" i="0">
                <a:solidFill>
                  <a:schemeClr val="dk1"/>
                </a:solidFill>
              </a:defRPr>
            </a:lvl1pPr>
            <a:lvl2pPr marL="914400" lvl="1" indent="-228600" algn="l" rtl="0">
              <a:spcBef>
                <a:spcPts val="1600"/>
              </a:spcBef>
              <a:spcAft>
                <a:spcPts val="0"/>
              </a:spcAft>
              <a:buSzPts val="1900"/>
              <a:buNone/>
              <a:defRPr/>
            </a:lvl2pPr>
            <a:lvl3pPr marL="1371600" lvl="2" indent="-228600" algn="l" rtl="0">
              <a:spcBef>
                <a:spcPts val="1600"/>
              </a:spcBef>
              <a:spcAft>
                <a:spcPts val="0"/>
              </a:spcAft>
              <a:buSzPts val="1900"/>
              <a:buNone/>
              <a:defRPr/>
            </a:lvl3pPr>
            <a:lvl4pPr marL="1828800" lvl="3" indent="-228600" algn="l" rtl="0">
              <a:spcBef>
                <a:spcPts val="1600"/>
              </a:spcBef>
              <a:spcAft>
                <a:spcPts val="0"/>
              </a:spcAft>
              <a:buSzPts val="1900"/>
              <a:buNone/>
              <a:defRPr/>
            </a:lvl4pPr>
            <a:lvl5pPr marL="2286000" lvl="4" indent="-228600" algn="l" rtl="0">
              <a:spcBef>
                <a:spcPts val="1600"/>
              </a:spcBef>
              <a:spcAft>
                <a:spcPts val="0"/>
              </a:spcAft>
              <a:buSzPts val="1900"/>
              <a:buNone/>
              <a:defRPr/>
            </a:lvl5pPr>
            <a:lvl6pPr marL="2743200" lvl="5" indent="-228600" algn="l" rtl="0">
              <a:spcBef>
                <a:spcPts val="1600"/>
              </a:spcBef>
              <a:spcAft>
                <a:spcPts val="0"/>
              </a:spcAft>
              <a:buSzPts val="1900"/>
              <a:buNone/>
              <a:defRPr/>
            </a:lvl6pPr>
            <a:lvl7pPr marL="3200400" lvl="6" indent="-228600" algn="l" rtl="0">
              <a:spcBef>
                <a:spcPts val="1600"/>
              </a:spcBef>
              <a:spcAft>
                <a:spcPts val="0"/>
              </a:spcAft>
              <a:buSzPts val="1900"/>
              <a:buNone/>
              <a:defRPr/>
            </a:lvl7pPr>
            <a:lvl8pPr marL="3657600" lvl="7" indent="-228600" algn="l" rtl="0">
              <a:spcBef>
                <a:spcPts val="1600"/>
              </a:spcBef>
              <a:spcAft>
                <a:spcPts val="0"/>
              </a:spcAft>
              <a:buSzPts val="1900"/>
              <a:buNone/>
              <a:defRPr/>
            </a:lvl8pPr>
            <a:lvl9pPr marL="4114800" lvl="8" indent="-228600" algn="l" rtl="0">
              <a:spcBef>
                <a:spcPts val="1600"/>
              </a:spcBef>
              <a:spcAft>
                <a:spcPts val="1600"/>
              </a:spcAft>
              <a:buSzPts val="1900"/>
              <a:buNone/>
              <a:defRPr/>
            </a:lvl9pPr>
          </a:lstStyle>
          <a:p>
            <a:endParaRPr/>
          </a:p>
        </p:txBody>
      </p:sp>
      <p:sp>
        <p:nvSpPr>
          <p:cNvPr id="87" name="Google Shape;87;p19"/>
          <p:cNvSpPr txBox="1">
            <a:spLocks noGrp="1"/>
          </p:cNvSpPr>
          <p:nvPr>
            <p:ph type="ftr" idx="11"/>
          </p:nvPr>
        </p:nvSpPr>
        <p:spPr>
          <a:xfrm>
            <a:off x="4145280" y="6377940"/>
            <a:ext cx="3901600" cy="3428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500"/>
              <a:buNone/>
              <a:defRPr sz="1500">
                <a:solidFill>
                  <a:srgbClr val="888888"/>
                </a:solidFill>
              </a:defRPr>
            </a:lvl1pPr>
            <a:lvl2pPr lvl="1" algn="l" rtl="0">
              <a:spcBef>
                <a:spcPts val="0"/>
              </a:spcBef>
              <a:spcAft>
                <a:spcPts val="0"/>
              </a:spcAft>
              <a:buSzPts val="1500"/>
              <a:buNone/>
              <a:defRPr sz="1500"/>
            </a:lvl2pPr>
            <a:lvl3pPr lvl="2" algn="l" rtl="0">
              <a:spcBef>
                <a:spcPts val="0"/>
              </a:spcBef>
              <a:spcAft>
                <a:spcPts val="0"/>
              </a:spcAft>
              <a:buSzPts val="1500"/>
              <a:buNone/>
              <a:defRPr sz="1500"/>
            </a:lvl3pPr>
            <a:lvl4pPr lvl="3" algn="l" rtl="0">
              <a:spcBef>
                <a:spcPts val="0"/>
              </a:spcBef>
              <a:spcAft>
                <a:spcPts val="0"/>
              </a:spcAft>
              <a:buSzPts val="1500"/>
              <a:buNone/>
              <a:defRPr sz="1500"/>
            </a:lvl4pPr>
            <a:lvl5pPr lvl="4" algn="l" rtl="0">
              <a:spcBef>
                <a:spcPts val="0"/>
              </a:spcBef>
              <a:spcAft>
                <a:spcPts val="0"/>
              </a:spcAft>
              <a:buSzPts val="1500"/>
              <a:buNone/>
              <a:defRPr sz="1500"/>
            </a:lvl5pPr>
            <a:lvl6pPr lvl="5" algn="l" rtl="0">
              <a:spcBef>
                <a:spcPts val="0"/>
              </a:spcBef>
              <a:spcAft>
                <a:spcPts val="0"/>
              </a:spcAft>
              <a:buSzPts val="1500"/>
              <a:buNone/>
              <a:defRPr sz="1500"/>
            </a:lvl6pPr>
            <a:lvl7pPr lvl="6" algn="l" rtl="0">
              <a:spcBef>
                <a:spcPts val="0"/>
              </a:spcBef>
              <a:spcAft>
                <a:spcPts val="0"/>
              </a:spcAft>
              <a:buSzPts val="1500"/>
              <a:buNone/>
              <a:defRPr sz="1500"/>
            </a:lvl7pPr>
            <a:lvl8pPr lvl="7" algn="l" rtl="0">
              <a:spcBef>
                <a:spcPts val="0"/>
              </a:spcBef>
              <a:spcAft>
                <a:spcPts val="0"/>
              </a:spcAft>
              <a:buSzPts val="1500"/>
              <a:buNone/>
              <a:defRPr sz="1500"/>
            </a:lvl8pPr>
            <a:lvl9pPr lvl="8" algn="l" rtl="0">
              <a:spcBef>
                <a:spcPts val="0"/>
              </a:spcBef>
              <a:spcAft>
                <a:spcPts val="0"/>
              </a:spcAft>
              <a:buSzPts val="1500"/>
              <a:buNone/>
              <a:defRPr sz="1500"/>
            </a:lvl9pPr>
          </a:lstStyle>
          <a:p>
            <a:endParaRPr/>
          </a:p>
        </p:txBody>
      </p:sp>
      <p:sp>
        <p:nvSpPr>
          <p:cNvPr id="88" name="Google Shape;88;p19"/>
          <p:cNvSpPr txBox="1">
            <a:spLocks noGrp="1"/>
          </p:cNvSpPr>
          <p:nvPr>
            <p:ph type="dt" idx="10"/>
          </p:nvPr>
        </p:nvSpPr>
        <p:spPr>
          <a:xfrm>
            <a:off x="609600" y="6377940"/>
            <a:ext cx="2804000" cy="3428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500"/>
              <a:buNone/>
              <a:defRPr sz="1500">
                <a:solidFill>
                  <a:srgbClr val="888888"/>
                </a:solidFill>
              </a:defRPr>
            </a:lvl1pPr>
            <a:lvl2pPr lvl="1" algn="l" rtl="0">
              <a:spcBef>
                <a:spcPts val="0"/>
              </a:spcBef>
              <a:spcAft>
                <a:spcPts val="0"/>
              </a:spcAft>
              <a:buSzPts val="1500"/>
              <a:buNone/>
              <a:defRPr sz="1500"/>
            </a:lvl2pPr>
            <a:lvl3pPr lvl="2" algn="l" rtl="0">
              <a:spcBef>
                <a:spcPts val="0"/>
              </a:spcBef>
              <a:spcAft>
                <a:spcPts val="0"/>
              </a:spcAft>
              <a:buSzPts val="1500"/>
              <a:buNone/>
              <a:defRPr sz="1500"/>
            </a:lvl3pPr>
            <a:lvl4pPr lvl="3" algn="l" rtl="0">
              <a:spcBef>
                <a:spcPts val="0"/>
              </a:spcBef>
              <a:spcAft>
                <a:spcPts val="0"/>
              </a:spcAft>
              <a:buSzPts val="1500"/>
              <a:buNone/>
              <a:defRPr sz="1500"/>
            </a:lvl4pPr>
            <a:lvl5pPr lvl="4" algn="l" rtl="0">
              <a:spcBef>
                <a:spcPts val="0"/>
              </a:spcBef>
              <a:spcAft>
                <a:spcPts val="0"/>
              </a:spcAft>
              <a:buSzPts val="1500"/>
              <a:buNone/>
              <a:defRPr sz="1500"/>
            </a:lvl5pPr>
            <a:lvl6pPr lvl="5" algn="l" rtl="0">
              <a:spcBef>
                <a:spcPts val="0"/>
              </a:spcBef>
              <a:spcAft>
                <a:spcPts val="0"/>
              </a:spcAft>
              <a:buSzPts val="1500"/>
              <a:buNone/>
              <a:defRPr sz="1500"/>
            </a:lvl6pPr>
            <a:lvl7pPr lvl="6" algn="l" rtl="0">
              <a:spcBef>
                <a:spcPts val="0"/>
              </a:spcBef>
              <a:spcAft>
                <a:spcPts val="0"/>
              </a:spcAft>
              <a:buSzPts val="1500"/>
              <a:buNone/>
              <a:defRPr sz="1500"/>
            </a:lvl7pPr>
            <a:lvl8pPr lvl="7" algn="l" rtl="0">
              <a:spcBef>
                <a:spcPts val="0"/>
              </a:spcBef>
              <a:spcAft>
                <a:spcPts val="0"/>
              </a:spcAft>
              <a:buSzPts val="1500"/>
              <a:buNone/>
              <a:defRPr sz="1500"/>
            </a:lvl8pPr>
            <a:lvl9pPr lvl="8" algn="l" rtl="0">
              <a:spcBef>
                <a:spcPts val="0"/>
              </a:spcBef>
              <a:spcAft>
                <a:spcPts val="0"/>
              </a:spcAft>
              <a:buSzPts val="1500"/>
              <a:buNone/>
              <a:defRPr sz="1500"/>
            </a:lvl9pPr>
          </a:lstStyle>
          <a:p>
            <a:endParaRPr/>
          </a:p>
        </p:txBody>
      </p:sp>
      <p:sp>
        <p:nvSpPr>
          <p:cNvPr id="89" name="Google Shape;89;p19"/>
          <p:cNvSpPr txBox="1">
            <a:spLocks noGrp="1"/>
          </p:cNvSpPr>
          <p:nvPr>
            <p:ph type="sldNum" idx="12"/>
          </p:nvPr>
        </p:nvSpPr>
        <p:spPr>
          <a:xfrm>
            <a:off x="8778240" y="6377940"/>
            <a:ext cx="2804000" cy="2052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900" b="0" i="0" u="none" strike="noStrike" cap="none">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6EE465F-10A2-2558-8C40-854A01781FBF}"/>
              </a:ext>
            </a:extLst>
          </p:cNvPr>
          <p:cNvCxnSpPr>
            <a:cxnSpLocks/>
          </p:cNvCxnSpPr>
          <p:nvPr userDrawn="1"/>
        </p:nvCxnSpPr>
        <p:spPr>
          <a:xfrm>
            <a:off x="0" y="6553200"/>
            <a:ext cx="9372600" cy="0"/>
          </a:xfrm>
          <a:prstGeom prst="line">
            <a:avLst/>
          </a:prstGeom>
          <a:ln w="19050">
            <a:solidFill>
              <a:srgbClr val="FFD807"/>
            </a:solidFill>
          </a:ln>
        </p:spPr>
        <p:style>
          <a:lnRef idx="1">
            <a:schemeClr val="accent6"/>
          </a:lnRef>
          <a:fillRef idx="0">
            <a:schemeClr val="accent6"/>
          </a:fillRef>
          <a:effectRef idx="0">
            <a:schemeClr val="accent6"/>
          </a:effectRef>
          <a:fontRef idx="minor">
            <a:schemeClr val="tx1"/>
          </a:fontRef>
        </p:style>
      </p:cxnSp>
      <p:pic>
        <p:nvPicPr>
          <p:cNvPr id="11" name="Picture 4">
            <a:extLst>
              <a:ext uri="{FF2B5EF4-FFF2-40B4-BE49-F238E27FC236}">
                <a16:creationId xmlns:a16="http://schemas.microsoft.com/office/drawing/2014/main" id="{023D931E-47C4-683D-5F5F-08298A4974E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525000" y="6369851"/>
            <a:ext cx="2528952" cy="366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515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B41D6D2-5C28-FCF0-D87D-41AF4598ADA9}"/>
              </a:ext>
            </a:extLst>
          </p:cNvPr>
          <p:cNvGrpSpPr/>
          <p:nvPr userDrawn="1"/>
        </p:nvGrpSpPr>
        <p:grpSpPr>
          <a:xfrm>
            <a:off x="0" y="0"/>
            <a:ext cx="12192000" cy="735214"/>
            <a:chOff x="0" y="0"/>
            <a:chExt cx="12192000" cy="735214"/>
          </a:xfrm>
        </p:grpSpPr>
        <p:pic>
          <p:nvPicPr>
            <p:cNvPr id="8" name="object 2">
              <a:extLst>
                <a:ext uri="{FF2B5EF4-FFF2-40B4-BE49-F238E27FC236}">
                  <a16:creationId xmlns:a16="http://schemas.microsoft.com/office/drawing/2014/main" id="{5994CC89-7CEA-4FEC-6750-E75E544EA6DF}"/>
                </a:ext>
              </a:extLst>
            </p:cNvPr>
            <p:cNvPicPr/>
            <p:nvPr/>
          </p:nvPicPr>
          <p:blipFill>
            <a:blip r:embed="rId2" cstate="print"/>
            <a:stretch>
              <a:fillRect/>
            </a:stretch>
          </p:blipFill>
          <p:spPr>
            <a:xfrm>
              <a:off x="0" y="3757"/>
              <a:ext cx="12192000" cy="727700"/>
            </a:xfrm>
            <a:prstGeom prst="rect">
              <a:avLst/>
            </a:prstGeom>
          </p:spPr>
        </p:pic>
        <p:sp>
          <p:nvSpPr>
            <p:cNvPr id="9" name="TextBox 8">
              <a:extLst>
                <a:ext uri="{FF2B5EF4-FFF2-40B4-BE49-F238E27FC236}">
                  <a16:creationId xmlns:a16="http://schemas.microsoft.com/office/drawing/2014/main" id="{20588883-CE31-193C-6FE2-847AF923FE69}"/>
                </a:ext>
              </a:extLst>
            </p:cNvPr>
            <p:cNvSpPr txBox="1"/>
            <p:nvPr/>
          </p:nvSpPr>
          <p:spPr>
            <a:xfrm>
              <a:off x="0" y="0"/>
              <a:ext cx="12192000" cy="735214"/>
            </a:xfrm>
            <a:prstGeom prst="rect">
              <a:avLst/>
            </a:prstGeom>
            <a:noFill/>
          </p:spPr>
          <p:txBody>
            <a:bodyPr wrap="square" rtlCol="0">
              <a:spAutoFit/>
            </a:bodyPr>
            <a:lstStyle/>
            <a:p>
              <a:r>
                <a:rPr kumimoji="0" lang="en-US" sz="4000" b="0" i="0" u="none" strike="noStrike" kern="0" cap="none" spc="-10" normalizeH="0" baseline="0" noProof="0" dirty="0">
                  <a:ln>
                    <a:noFill/>
                  </a:ln>
                  <a:solidFill>
                    <a:srgbClr val="FFFFFF"/>
                  </a:solidFill>
                  <a:effectLst/>
                  <a:uLnTx/>
                  <a:uFillTx/>
                  <a:latin typeface="Carlito"/>
                  <a:ea typeface="+mj-ea"/>
                </a:rPr>
                <a:t> </a:t>
              </a:r>
              <a:endParaRPr lang="en-US" dirty="0"/>
            </a:p>
          </p:txBody>
        </p:sp>
      </p:grpSp>
      <p:cxnSp>
        <p:nvCxnSpPr>
          <p:cNvPr id="10" name="Straight Connector 9">
            <a:extLst>
              <a:ext uri="{FF2B5EF4-FFF2-40B4-BE49-F238E27FC236}">
                <a16:creationId xmlns:a16="http://schemas.microsoft.com/office/drawing/2014/main" id="{010F09CE-65B7-ADDC-CD6E-C8E51BB52E4F}"/>
              </a:ext>
            </a:extLst>
          </p:cNvPr>
          <p:cNvCxnSpPr>
            <a:cxnSpLocks/>
          </p:cNvCxnSpPr>
          <p:nvPr userDrawn="1"/>
        </p:nvCxnSpPr>
        <p:spPr>
          <a:xfrm>
            <a:off x="0" y="6553200"/>
            <a:ext cx="9372600" cy="0"/>
          </a:xfrm>
          <a:prstGeom prst="line">
            <a:avLst/>
          </a:prstGeom>
          <a:ln w="19050">
            <a:solidFill>
              <a:srgbClr val="FFD807"/>
            </a:solidFill>
          </a:ln>
        </p:spPr>
        <p:style>
          <a:lnRef idx="1">
            <a:schemeClr val="accent6"/>
          </a:lnRef>
          <a:fillRef idx="0">
            <a:schemeClr val="accent6"/>
          </a:fillRef>
          <a:effectRef idx="0">
            <a:schemeClr val="accent6"/>
          </a:effectRef>
          <a:fontRef idx="minor">
            <a:schemeClr val="tx1"/>
          </a:fontRef>
        </p:style>
      </p:cxnSp>
      <p:pic>
        <p:nvPicPr>
          <p:cNvPr id="11" name="Picture 4">
            <a:extLst>
              <a:ext uri="{FF2B5EF4-FFF2-40B4-BE49-F238E27FC236}">
                <a16:creationId xmlns:a16="http://schemas.microsoft.com/office/drawing/2014/main" id="{ECC7DDA5-8CF0-4A04-A7E4-E61ED6F5843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525000" y="6369851"/>
            <a:ext cx="2528952" cy="366698"/>
          </a:xfrm>
          <a:prstGeom prst="rect">
            <a:avLst/>
          </a:prstGeom>
          <a:noFill/>
          <a:extLst>
            <a:ext uri="{909E8E84-426E-40DD-AFC4-6F175D3DCCD1}">
              <a14:hiddenFill xmlns:a14="http://schemas.microsoft.com/office/drawing/2010/main">
                <a:solidFill>
                  <a:srgbClr val="FFFFFF"/>
                </a:solidFill>
              </a14:hiddenFill>
            </a:ext>
          </a:extLst>
        </p:spPr>
      </p:pic>
      <p:sp>
        <p:nvSpPr>
          <p:cNvPr id="13" name="Holder 2">
            <a:extLst>
              <a:ext uri="{FF2B5EF4-FFF2-40B4-BE49-F238E27FC236}">
                <a16:creationId xmlns:a16="http://schemas.microsoft.com/office/drawing/2014/main" id="{400EE181-5351-151C-BA3B-7E7924B178E5}"/>
              </a:ext>
            </a:extLst>
          </p:cNvPr>
          <p:cNvSpPr>
            <a:spLocks noGrp="1"/>
          </p:cNvSpPr>
          <p:nvPr>
            <p:ph type="title" hasCustomPrompt="1"/>
          </p:nvPr>
        </p:nvSpPr>
        <p:spPr>
          <a:xfrm>
            <a:off x="228600" y="59830"/>
            <a:ext cx="11963400" cy="615553"/>
          </a:xfrm>
        </p:spPr>
        <p:txBody>
          <a:bodyPr lIns="0" tIns="0" rIns="0" bIns="0"/>
          <a:lstStyle>
            <a:lvl1pPr>
              <a:defRPr sz="4000" b="0" i="0">
                <a:solidFill>
                  <a:schemeClr val="bg1"/>
                </a:solidFill>
                <a:latin typeface="Carlito"/>
                <a:cs typeface="Carlito"/>
              </a:defRPr>
            </a:lvl1pPr>
          </a:lstStyle>
          <a:p>
            <a:r>
              <a:rPr lang="en-US" dirty="0"/>
              <a:t>Add Title</a:t>
            </a:r>
            <a:endParaRPr dirty="0"/>
          </a:p>
        </p:txBody>
      </p:sp>
    </p:spTree>
    <p:extLst>
      <p:ext uri="{BB962C8B-B14F-4D97-AF65-F5344CB8AC3E}">
        <p14:creationId xmlns:p14="http://schemas.microsoft.com/office/powerpoint/2010/main" val="304084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52" name="Google Shape;52;p1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53" name="Google Shape;53;p10"/>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4"/>
        <p:cNvGrpSpPr/>
        <p:nvPr/>
      </p:nvGrpSpPr>
      <p:grpSpPr>
        <a:xfrm>
          <a:off x="0" y="0"/>
          <a:ext cx="0" cy="0"/>
          <a:chOff x="0" y="0"/>
          <a:chExt cx="0" cy="0"/>
        </a:xfrm>
      </p:grpSpPr>
      <p:sp>
        <p:nvSpPr>
          <p:cNvPr id="55" name="Google Shape;55;p11"/>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56" name="Google Shape;56;p11"/>
          <p:cNvSpPr txBox="1">
            <a:spLocks noGrp="1"/>
          </p:cNvSpPr>
          <p:nvPr>
            <p:ph type="body" idx="1"/>
          </p:nvPr>
        </p:nvSpPr>
        <p:spPr>
          <a:xfrm>
            <a:off x="415600" y="1536633"/>
            <a:ext cx="53332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57" name="Google Shape;57;p11"/>
          <p:cNvSpPr txBox="1">
            <a:spLocks noGrp="1"/>
          </p:cNvSpPr>
          <p:nvPr>
            <p:ph type="body" idx="2"/>
          </p:nvPr>
        </p:nvSpPr>
        <p:spPr>
          <a:xfrm>
            <a:off x="6443200" y="1536633"/>
            <a:ext cx="53332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58" name="Google Shape;58;p11"/>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61" name="Google Shape;61;p12"/>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415600" y="740800"/>
            <a:ext cx="3744000" cy="10076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4" name="Google Shape;64;p13"/>
          <p:cNvSpPr txBox="1">
            <a:spLocks noGrp="1"/>
          </p:cNvSpPr>
          <p:nvPr>
            <p:ph type="body" idx="1"/>
          </p:nvPr>
        </p:nvSpPr>
        <p:spPr>
          <a:xfrm>
            <a:off x="415600" y="1852800"/>
            <a:ext cx="3744000" cy="42392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65" name="Google Shape;65;p13"/>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653667" y="600200"/>
            <a:ext cx="8490400" cy="54544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68" name="Google Shape;68;p14"/>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
        <p:cNvGrpSpPr/>
        <p:nvPr/>
      </p:nvGrpSpPr>
      <p:grpSpPr>
        <a:xfrm>
          <a:off x="0" y="0"/>
          <a:ext cx="0" cy="0"/>
          <a:chOff x="0" y="0"/>
          <a:chExt cx="0" cy="0"/>
        </a:xfrm>
      </p:grpSpPr>
      <p:sp>
        <p:nvSpPr>
          <p:cNvPr id="70" name="Google Shape;70;p15"/>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title"/>
          </p:nvPr>
        </p:nvSpPr>
        <p:spPr>
          <a:xfrm>
            <a:off x="354000" y="1644233"/>
            <a:ext cx="53936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72" name="Google Shape;72;p15"/>
          <p:cNvSpPr txBox="1">
            <a:spLocks noGrp="1"/>
          </p:cNvSpPr>
          <p:nvPr>
            <p:ph type="subTitle" idx="1"/>
          </p:nvPr>
        </p:nvSpPr>
        <p:spPr>
          <a:xfrm>
            <a:off x="354000" y="3737433"/>
            <a:ext cx="5393600" cy="16468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3" name="Google Shape;73;p15"/>
          <p:cNvSpPr txBox="1">
            <a:spLocks noGrp="1"/>
          </p:cNvSpPr>
          <p:nvPr>
            <p:ph type="body" idx="2"/>
          </p:nvPr>
        </p:nvSpPr>
        <p:spPr>
          <a:xfrm>
            <a:off x="6586000" y="965433"/>
            <a:ext cx="5116000" cy="49268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74" name="Google Shape;74;p15"/>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xfrm>
            <a:off x="415600" y="5640767"/>
            <a:ext cx="7998400" cy="8068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77" name="Google Shape;77;p16"/>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
        <p:cNvGrpSpPr/>
        <p:nvPr/>
      </p:nvGrpSpPr>
      <p:grpSpPr>
        <a:xfrm>
          <a:off x="0" y="0"/>
          <a:ext cx="0" cy="0"/>
          <a:chOff x="0" y="0"/>
          <a:chExt cx="0" cy="0"/>
        </a:xfrm>
      </p:grpSpPr>
      <p:sp>
        <p:nvSpPr>
          <p:cNvPr id="79" name="Google Shape;79;p17"/>
          <p:cNvSpPr txBox="1">
            <a:spLocks noGrp="1"/>
          </p:cNvSpPr>
          <p:nvPr>
            <p:ph type="title" hasCustomPrompt="1"/>
          </p:nvPr>
        </p:nvSpPr>
        <p:spPr>
          <a:xfrm>
            <a:off x="415600" y="1474833"/>
            <a:ext cx="11360800" cy="26180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80" name="Google Shape;80;p17"/>
          <p:cNvSpPr txBox="1">
            <a:spLocks noGrp="1"/>
          </p:cNvSpPr>
          <p:nvPr>
            <p:ph type="body" idx="1"/>
          </p:nvPr>
        </p:nvSpPr>
        <p:spPr>
          <a:xfrm>
            <a:off x="415600" y="4202967"/>
            <a:ext cx="11360800" cy="17344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81" name="Google Shape;81;p17"/>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41" name="Google Shape;41;p7"/>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0"/>
              </a:spcBef>
              <a:spcAft>
                <a:spcPts val="0"/>
              </a:spcAft>
              <a:buClr>
                <a:schemeClr val="dk2"/>
              </a:buClr>
              <a:buSzPts val="1900"/>
              <a:buChar char="○"/>
              <a:defRPr sz="1900">
                <a:solidFill>
                  <a:schemeClr val="dk2"/>
                </a:solidFill>
              </a:defRPr>
            </a:lvl2pPr>
            <a:lvl3pPr marL="1371600" lvl="2" indent="-349250">
              <a:lnSpc>
                <a:spcPct val="115000"/>
              </a:lnSpc>
              <a:spcBef>
                <a:spcPts val="0"/>
              </a:spcBef>
              <a:spcAft>
                <a:spcPts val="0"/>
              </a:spcAft>
              <a:buClr>
                <a:schemeClr val="dk2"/>
              </a:buClr>
              <a:buSzPts val="1900"/>
              <a:buChar char="■"/>
              <a:defRPr sz="1900">
                <a:solidFill>
                  <a:schemeClr val="dk2"/>
                </a:solidFill>
              </a:defRPr>
            </a:lvl3pPr>
            <a:lvl4pPr marL="1828800" lvl="3" indent="-349250">
              <a:lnSpc>
                <a:spcPct val="115000"/>
              </a:lnSpc>
              <a:spcBef>
                <a:spcPts val="0"/>
              </a:spcBef>
              <a:spcAft>
                <a:spcPts val="0"/>
              </a:spcAft>
              <a:buClr>
                <a:schemeClr val="dk2"/>
              </a:buClr>
              <a:buSzPts val="1900"/>
              <a:buChar char="●"/>
              <a:defRPr sz="1900">
                <a:solidFill>
                  <a:schemeClr val="dk2"/>
                </a:solidFill>
              </a:defRPr>
            </a:lvl4pPr>
            <a:lvl5pPr marL="2286000" lvl="4" indent="-349250">
              <a:lnSpc>
                <a:spcPct val="115000"/>
              </a:lnSpc>
              <a:spcBef>
                <a:spcPts val="0"/>
              </a:spcBef>
              <a:spcAft>
                <a:spcPts val="0"/>
              </a:spcAft>
              <a:buClr>
                <a:schemeClr val="dk2"/>
              </a:buClr>
              <a:buSzPts val="1900"/>
              <a:buChar char="○"/>
              <a:defRPr sz="1900">
                <a:solidFill>
                  <a:schemeClr val="dk2"/>
                </a:solidFill>
              </a:defRPr>
            </a:lvl5pPr>
            <a:lvl6pPr marL="2743200" lvl="5" indent="-349250">
              <a:lnSpc>
                <a:spcPct val="115000"/>
              </a:lnSpc>
              <a:spcBef>
                <a:spcPts val="0"/>
              </a:spcBef>
              <a:spcAft>
                <a:spcPts val="0"/>
              </a:spcAft>
              <a:buClr>
                <a:schemeClr val="dk2"/>
              </a:buClr>
              <a:buSzPts val="1900"/>
              <a:buChar char="■"/>
              <a:defRPr sz="1900">
                <a:solidFill>
                  <a:schemeClr val="dk2"/>
                </a:solidFill>
              </a:defRPr>
            </a:lvl6pPr>
            <a:lvl7pPr marL="3200400" lvl="6" indent="-349250">
              <a:lnSpc>
                <a:spcPct val="115000"/>
              </a:lnSpc>
              <a:spcBef>
                <a:spcPts val="0"/>
              </a:spcBef>
              <a:spcAft>
                <a:spcPts val="0"/>
              </a:spcAft>
              <a:buClr>
                <a:schemeClr val="dk2"/>
              </a:buClr>
              <a:buSzPts val="1900"/>
              <a:buChar char="●"/>
              <a:defRPr sz="1900">
                <a:solidFill>
                  <a:schemeClr val="dk2"/>
                </a:solidFill>
              </a:defRPr>
            </a:lvl7pPr>
            <a:lvl8pPr marL="3657600" lvl="7" indent="-349250">
              <a:lnSpc>
                <a:spcPct val="115000"/>
              </a:lnSpc>
              <a:spcBef>
                <a:spcPts val="0"/>
              </a:spcBef>
              <a:spcAft>
                <a:spcPts val="0"/>
              </a:spcAft>
              <a:buClr>
                <a:schemeClr val="dk2"/>
              </a:buClr>
              <a:buSzPts val="1900"/>
              <a:buChar char="○"/>
              <a:defRPr sz="1900">
                <a:solidFill>
                  <a:schemeClr val="dk2"/>
                </a:solidFill>
              </a:defRPr>
            </a:lvl8pPr>
            <a:lvl9pPr marL="4114800" lvl="8" indent="-34925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42" name="Google Shape;42;p7"/>
          <p:cNvSpPr txBox="1">
            <a:spLocks noGrp="1"/>
          </p:cNvSpPr>
          <p:nvPr>
            <p:ph type="sldNum" idx="12"/>
          </p:nvPr>
        </p:nvSpPr>
        <p:spPr>
          <a:xfrm>
            <a:off x="11296610" y="6217622"/>
            <a:ext cx="731600" cy="5248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7" r:id="rId12"/>
    <p:sldLayoutId id="214748366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9.pn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42.sv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3" Type="http://schemas.openxmlformats.org/officeDocument/2006/relationships/hyperlink" Target="mailto:DupinM@merrimack.edu" TargetMode="Externa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8.jpe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jpe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junkcharts.typepad.com/"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sv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ta Visualization Images - Free Download on Freepik">
            <a:extLst>
              <a:ext uri="{FF2B5EF4-FFF2-40B4-BE49-F238E27FC236}">
                <a16:creationId xmlns:a16="http://schemas.microsoft.com/office/drawing/2014/main" id="{CA159194-6906-3E9B-CC7E-545138AC9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2" y="0"/>
            <a:ext cx="12344401" cy="68464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675749C-17F1-7E91-A575-9227FCA51823}"/>
              </a:ext>
            </a:extLst>
          </p:cNvPr>
          <p:cNvSpPr/>
          <p:nvPr/>
        </p:nvSpPr>
        <p:spPr>
          <a:xfrm>
            <a:off x="-152400" y="0"/>
            <a:ext cx="12344400" cy="6858000"/>
          </a:xfrm>
          <a:prstGeom prst="rect">
            <a:avLst/>
          </a:prstGeom>
          <a:solidFill>
            <a:srgbClr val="003768">
              <a:alpha val="6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8C8A88"/>
              </a:solidFill>
            </a:endParaRPr>
          </a:p>
        </p:txBody>
      </p:sp>
      <p:sp>
        <p:nvSpPr>
          <p:cNvPr id="3" name="TextBox 2">
            <a:extLst>
              <a:ext uri="{FF2B5EF4-FFF2-40B4-BE49-F238E27FC236}">
                <a16:creationId xmlns:a16="http://schemas.microsoft.com/office/drawing/2014/main" id="{0ED1DD11-1443-DB76-8FF9-659A6F15AA43}"/>
              </a:ext>
            </a:extLst>
          </p:cNvPr>
          <p:cNvSpPr txBox="1"/>
          <p:nvPr/>
        </p:nvSpPr>
        <p:spPr>
          <a:xfrm>
            <a:off x="2590800" y="381000"/>
            <a:ext cx="6096000" cy="1107996"/>
          </a:xfrm>
          <a:prstGeom prst="rect">
            <a:avLst/>
          </a:prstGeom>
          <a:noFill/>
        </p:spPr>
        <p:txBody>
          <a:bodyPr wrap="square">
            <a:spAutoFit/>
          </a:bodyPr>
          <a:lstStyle/>
          <a:p>
            <a:r>
              <a:rPr lang="en-US" sz="6600" b="1" i="0" dirty="0">
                <a:solidFill>
                  <a:schemeClr val="bg1"/>
                </a:solidFill>
                <a:effectLst/>
                <a:latin typeface="Segoe UI Black" panose="020B0A02040204020203" pitchFamily="34" charset="0"/>
                <a:ea typeface="Segoe UI Black" panose="020B0A02040204020203" pitchFamily="34" charset="0"/>
                <a:cs typeface="Leelawadee" panose="020B0502040204020203" pitchFamily="34" charset="-34"/>
              </a:rPr>
              <a:t>DSA5400</a:t>
            </a:r>
            <a:endParaRPr lang="en-US" sz="6600" dirty="0">
              <a:solidFill>
                <a:schemeClr val="bg1"/>
              </a:solidFill>
              <a:latin typeface="Segoe UI Black" panose="020B0A02040204020203" pitchFamily="34" charset="0"/>
              <a:ea typeface="Segoe UI Black" panose="020B0A02040204020203" pitchFamily="34" charset="0"/>
              <a:cs typeface="Leelawadee" panose="020B0502040204020203" pitchFamily="34" charset="-34"/>
            </a:endParaRPr>
          </a:p>
        </p:txBody>
      </p:sp>
      <p:sp>
        <p:nvSpPr>
          <p:cNvPr id="6" name="TextBox 5">
            <a:extLst>
              <a:ext uri="{FF2B5EF4-FFF2-40B4-BE49-F238E27FC236}">
                <a16:creationId xmlns:a16="http://schemas.microsoft.com/office/drawing/2014/main" id="{D32B5CB9-66D3-A175-3587-FF23F9716912}"/>
              </a:ext>
            </a:extLst>
          </p:cNvPr>
          <p:cNvSpPr txBox="1"/>
          <p:nvPr/>
        </p:nvSpPr>
        <p:spPr>
          <a:xfrm>
            <a:off x="2554705" y="1509534"/>
            <a:ext cx="9448800" cy="923330"/>
          </a:xfrm>
          <a:prstGeom prst="rect">
            <a:avLst/>
          </a:prstGeom>
          <a:noFill/>
        </p:spPr>
        <p:txBody>
          <a:bodyPr wrap="square">
            <a:spAutoFit/>
          </a:bodyPr>
          <a:lstStyle>
            <a:defPPr>
              <a:defRPr kern="0"/>
            </a:defPPr>
            <a:lvl1pPr>
              <a:defRPr sz="8000" b="1" i="0">
                <a:solidFill>
                  <a:schemeClr val="bg1"/>
                </a:solidFill>
                <a:effectLst/>
                <a:latin typeface="Segoe UI Black" panose="020B0A02040204020203" pitchFamily="34" charset="0"/>
                <a:ea typeface="Segoe UI Black" panose="020B0A02040204020203" pitchFamily="34" charset="0"/>
                <a:cs typeface="Leelawadee" panose="020B0502040204020203" pitchFamily="34" charset="-34"/>
              </a:defRPr>
            </a:lvl1pPr>
          </a:lstStyle>
          <a:p>
            <a:r>
              <a:rPr lang="en-US" sz="5400" dirty="0"/>
              <a:t>Visual Data Exploration</a:t>
            </a:r>
          </a:p>
        </p:txBody>
      </p:sp>
      <p:pic>
        <p:nvPicPr>
          <p:cNvPr id="19" name="Slide">
            <a:extLst>
              <a:ext uri="{FF2B5EF4-FFF2-40B4-BE49-F238E27FC236}">
                <a16:creationId xmlns:a16="http://schemas.microsoft.com/office/drawing/2014/main" id="{571855EC-D0F0-2175-3072-5308B9DD4B9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Lst>
          </a:blip>
          <a:srcRect t="4640" r="78304"/>
          <a:stretch/>
        </p:blipFill>
        <p:spPr>
          <a:xfrm>
            <a:off x="-152404" y="208509"/>
            <a:ext cx="1900314" cy="4698087"/>
          </a:xfrm>
          <a:prstGeom prst="rect">
            <a:avLst/>
          </a:prstGeom>
        </p:spPr>
      </p:pic>
      <p:sp>
        <p:nvSpPr>
          <p:cNvPr id="20" name="TextBox 19">
            <a:extLst>
              <a:ext uri="{FF2B5EF4-FFF2-40B4-BE49-F238E27FC236}">
                <a16:creationId xmlns:a16="http://schemas.microsoft.com/office/drawing/2014/main" id="{FB8DE0C5-3256-0635-E0A7-9AFEFE665795}"/>
              </a:ext>
            </a:extLst>
          </p:cNvPr>
          <p:cNvSpPr txBox="1"/>
          <p:nvPr/>
        </p:nvSpPr>
        <p:spPr>
          <a:xfrm>
            <a:off x="152400" y="6143833"/>
            <a:ext cx="7010400" cy="584775"/>
          </a:xfrm>
          <a:prstGeom prst="rect">
            <a:avLst/>
          </a:prstGeom>
          <a:noFill/>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3200" spc="600" dirty="0">
                <a:solidFill>
                  <a:srgbClr val="FEDE05"/>
                </a:solidFill>
                <a:latin typeface="Meiryo UI" panose="020B0400000000000000" pitchFamily="34" charset="-128"/>
                <a:ea typeface="Meiryo UI" panose="020B0400000000000000" pitchFamily="34" charset="-128"/>
              </a:rPr>
              <a:t>Michael Dupin, Ph.D.</a:t>
            </a:r>
          </a:p>
        </p:txBody>
      </p:sp>
      <p:grpSp>
        <p:nvGrpSpPr>
          <p:cNvPr id="25" name="Group 24">
            <a:extLst>
              <a:ext uri="{FF2B5EF4-FFF2-40B4-BE49-F238E27FC236}">
                <a16:creationId xmlns:a16="http://schemas.microsoft.com/office/drawing/2014/main" id="{D62B1F23-9A5A-0538-9DF4-B872550A47C7}"/>
              </a:ext>
            </a:extLst>
          </p:cNvPr>
          <p:cNvGrpSpPr/>
          <p:nvPr/>
        </p:nvGrpSpPr>
        <p:grpSpPr>
          <a:xfrm>
            <a:off x="797758" y="5155287"/>
            <a:ext cx="10749134" cy="646331"/>
            <a:chOff x="2976486" y="4450228"/>
            <a:chExt cx="7467600" cy="646331"/>
          </a:xfrm>
        </p:grpSpPr>
        <p:sp>
          <p:nvSpPr>
            <p:cNvPr id="13" name="TextBox 12">
              <a:extLst>
                <a:ext uri="{FF2B5EF4-FFF2-40B4-BE49-F238E27FC236}">
                  <a16:creationId xmlns:a16="http://schemas.microsoft.com/office/drawing/2014/main" id="{33F1158F-349A-A79B-23AB-E39A5D530A7C}"/>
                </a:ext>
              </a:extLst>
            </p:cNvPr>
            <p:cNvSpPr txBox="1"/>
            <p:nvPr/>
          </p:nvSpPr>
          <p:spPr>
            <a:xfrm>
              <a:off x="3674366" y="4450228"/>
              <a:ext cx="6021949" cy="64633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b="1" dirty="0">
                  <a:solidFill>
                    <a:srgbClr val="FEDE05"/>
                  </a:solidFill>
                  <a:latin typeface="Segoe UI Black" panose="020B0A02040204020203" pitchFamily="34" charset="0"/>
                  <a:ea typeface="Segoe UI Black" panose="020B0A02040204020203" pitchFamily="34" charset="0"/>
                </a:rPr>
                <a:t>Module 1: Overview and Introduction</a:t>
              </a:r>
            </a:p>
          </p:txBody>
        </p:sp>
        <p:cxnSp>
          <p:nvCxnSpPr>
            <p:cNvPr id="22" name="Straight Connector 21">
              <a:extLst>
                <a:ext uri="{FF2B5EF4-FFF2-40B4-BE49-F238E27FC236}">
                  <a16:creationId xmlns:a16="http://schemas.microsoft.com/office/drawing/2014/main" id="{ED9B9E77-1E8A-9E39-404E-74D670B1F69B}"/>
                </a:ext>
              </a:extLst>
            </p:cNvPr>
            <p:cNvCxnSpPr>
              <a:cxnSpLocks/>
            </p:cNvCxnSpPr>
            <p:nvPr/>
          </p:nvCxnSpPr>
          <p:spPr>
            <a:xfrm flipH="1">
              <a:off x="2976486" y="4797623"/>
              <a:ext cx="489385" cy="0"/>
            </a:xfrm>
            <a:prstGeom prst="line">
              <a:avLst/>
            </a:prstGeom>
            <a:ln w="57150">
              <a:solidFill>
                <a:srgbClr val="FEDE0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808548-D8C0-BAE8-35E2-1C79DDA8B9E3}"/>
                </a:ext>
              </a:extLst>
            </p:cNvPr>
            <p:cNvCxnSpPr>
              <a:cxnSpLocks/>
            </p:cNvCxnSpPr>
            <p:nvPr/>
          </p:nvCxnSpPr>
          <p:spPr>
            <a:xfrm flipH="1">
              <a:off x="9904810" y="4797623"/>
              <a:ext cx="539276" cy="0"/>
            </a:xfrm>
            <a:prstGeom prst="line">
              <a:avLst/>
            </a:prstGeom>
            <a:ln w="57150">
              <a:solidFill>
                <a:srgbClr val="FEDE05"/>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EFA9C34-6C1B-C4D3-6220-5A123A176B82}"/>
              </a:ext>
            </a:extLst>
          </p:cNvPr>
          <p:cNvSpPr/>
          <p:nvPr/>
        </p:nvSpPr>
        <p:spPr>
          <a:xfrm>
            <a:off x="1219200" y="1066800"/>
            <a:ext cx="67733" cy="381000"/>
          </a:xfrm>
          <a:prstGeom prst="rect">
            <a:avLst/>
          </a:prstGeom>
          <a:solidFill>
            <a:srgbClr val="0037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9245F50-2211-80EA-1726-4049EB000708}"/>
              </a:ext>
            </a:extLst>
          </p:cNvPr>
          <p:cNvSpPr/>
          <p:nvPr/>
        </p:nvSpPr>
        <p:spPr>
          <a:xfrm>
            <a:off x="1286933" y="1062952"/>
            <a:ext cx="160867" cy="245533"/>
          </a:xfrm>
          <a:prstGeom prst="rect">
            <a:avLst/>
          </a:prstGeom>
          <a:solidFill>
            <a:srgbClr val="FFD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8C4B42E-B69A-D3A0-1A56-A73405B1E6E8}"/>
              </a:ext>
            </a:extLst>
          </p:cNvPr>
          <p:cNvPicPr>
            <a:picLocks noChangeAspect="1"/>
          </p:cNvPicPr>
          <p:nvPr/>
        </p:nvPicPr>
        <p:blipFill rotWithShape="1">
          <a:blip r:embed="rId5"/>
          <a:srcRect l="11239" t="52762" b="-1"/>
          <a:stretch/>
        </p:blipFill>
        <p:spPr>
          <a:xfrm>
            <a:off x="152400" y="2613664"/>
            <a:ext cx="2587648" cy="2346955"/>
          </a:xfrm>
          <a:prstGeom prst="triangle">
            <a:avLst>
              <a:gd name="adj" fmla="val 77968"/>
            </a:avLst>
          </a:prstGeom>
        </p:spPr>
      </p:pic>
    </p:spTree>
    <p:extLst>
      <p:ext uri="{BB962C8B-B14F-4D97-AF65-F5344CB8AC3E}">
        <p14:creationId xmlns:p14="http://schemas.microsoft.com/office/powerpoint/2010/main" val="432905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8" name="Google Shape;188;p28"/>
          <p:cNvPicPr preferRelativeResize="0"/>
          <p:nvPr/>
        </p:nvPicPr>
        <p:blipFill rotWithShape="1">
          <a:blip r:embed="rId3">
            <a:alphaModFix/>
          </a:blip>
          <a:srcRect/>
          <a:stretch/>
        </p:blipFill>
        <p:spPr>
          <a:xfrm>
            <a:off x="7746874" y="2346369"/>
            <a:ext cx="4085844" cy="3616452"/>
          </a:xfrm>
          <a:prstGeom prst="rect">
            <a:avLst/>
          </a:prstGeom>
          <a:noFill/>
          <a:ln>
            <a:noFill/>
          </a:ln>
        </p:spPr>
      </p:pic>
      <p:sp>
        <p:nvSpPr>
          <p:cNvPr id="2" name="Title 4">
            <a:extLst>
              <a:ext uri="{FF2B5EF4-FFF2-40B4-BE49-F238E27FC236}">
                <a16:creationId xmlns:a16="http://schemas.microsoft.com/office/drawing/2014/main" id="{778B0F61-46E4-3334-E9FC-DAB8BC94FDFD}"/>
              </a:ext>
            </a:extLst>
          </p:cNvPr>
          <p:cNvSpPr txBox="1">
            <a:spLocks/>
          </p:cNvSpPr>
          <p:nvPr/>
        </p:nvSpPr>
        <p:spPr>
          <a:xfrm>
            <a:off x="914400" y="2125980"/>
            <a:ext cx="10363200" cy="677108"/>
          </a:xfrm>
          <a:prstGeom prst="rect">
            <a:avLst/>
          </a:prstGeom>
          <a:noFill/>
          <a:ln>
            <a:noFill/>
          </a:ln>
        </p:spPr>
        <p:txBody>
          <a:bodyPr spcFirstLastPara="1" wrap="square" lIns="121900" tIns="121900" rIns="121900" bIns="121900"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r>
              <a:rPr lang="en-US" sz="4400" b="1" dirty="0">
                <a:solidFill>
                  <a:srgbClr val="2663BC"/>
                </a:solidFill>
                <a:latin typeface="Söhne"/>
              </a:rPr>
              <a:t>Big Data, Data Science and Analytics</a:t>
            </a:r>
          </a:p>
        </p:txBody>
      </p:sp>
      <p:sp>
        <p:nvSpPr>
          <p:cNvPr id="3" name="Subtitle 5">
            <a:extLst>
              <a:ext uri="{FF2B5EF4-FFF2-40B4-BE49-F238E27FC236}">
                <a16:creationId xmlns:a16="http://schemas.microsoft.com/office/drawing/2014/main" id="{20A61D8A-0F6C-A234-274A-F5B08BEF26A3}"/>
              </a:ext>
            </a:extLst>
          </p:cNvPr>
          <p:cNvSpPr txBox="1">
            <a:spLocks/>
          </p:cNvSpPr>
          <p:nvPr/>
        </p:nvSpPr>
        <p:spPr>
          <a:xfrm>
            <a:off x="1828800" y="3059668"/>
            <a:ext cx="8534400" cy="369332"/>
          </a:xfrm>
          <a:prstGeom prst="rect">
            <a:avLst/>
          </a:prstGeom>
        </p:spPr>
        <p:txBody>
          <a:bodyPr wrap="square" lIns="0" tIns="0" rIns="0" bIns="0">
            <a:spAutoFit/>
          </a:bodyPr>
          <a:lstStyle>
            <a:lvl1pPr marL="0">
              <a:defRPr sz="2200" b="0" i="0">
                <a:solidFill>
                  <a:srgbClr val="31313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Introduction</a:t>
            </a:r>
            <a:endParaRPr kumimoji="0" lang="en-US" sz="2200" b="0" i="0" u="none" strike="noStrike" kern="0" cap="none" spc="0" normalizeH="0" baseline="0" noProof="0" dirty="0">
              <a:ln>
                <a:noFill/>
              </a:ln>
              <a:solidFill>
                <a:srgbClr val="FFC000"/>
              </a:solidFill>
              <a:effectLst/>
              <a:uLnTx/>
              <a:uFillTx/>
              <a:latin typeface="Carlito"/>
              <a:ea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9" name="Google Shape;199;p29"/>
          <p:cNvSpPr/>
          <p:nvPr/>
        </p:nvSpPr>
        <p:spPr>
          <a:xfrm>
            <a:off x="322619" y="964891"/>
            <a:ext cx="5574043" cy="2389810"/>
          </a:xfrm>
          <a:custGeom>
            <a:avLst/>
            <a:gdLst/>
            <a:ahLst/>
            <a:cxnLst/>
            <a:rect l="l" t="t" r="r" b="b"/>
            <a:pathLst>
              <a:path w="5192395" h="2150745" extrusionOk="0">
                <a:moveTo>
                  <a:pt x="0" y="2150364"/>
                </a:moveTo>
                <a:lnTo>
                  <a:pt x="5192268" y="2150364"/>
                </a:lnTo>
                <a:lnTo>
                  <a:pt x="5192268" y="0"/>
                </a:lnTo>
                <a:lnTo>
                  <a:pt x="0" y="0"/>
                </a:lnTo>
                <a:lnTo>
                  <a:pt x="0" y="2150364"/>
                </a:lnTo>
                <a:close/>
              </a:path>
            </a:pathLst>
          </a:custGeom>
          <a:solidFill>
            <a:schemeClr val="tx2"/>
          </a:solidFill>
          <a:ln w="19050" cap="flat" cmpd="sng">
            <a:solidFill>
              <a:srgbClr val="1F487C"/>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0" tIns="0" rIns="0" bIns="0" anchor="t" anchorCtr="0">
            <a:noAutofit/>
          </a:bodyPr>
          <a:lstStyle/>
          <a:p>
            <a:pPr marL="0" marR="0" lvl="0" indent="0" algn="l" rtl="0">
              <a:spcBef>
                <a:spcPts val="0"/>
              </a:spcBef>
              <a:spcAft>
                <a:spcPts val="0"/>
              </a:spcAft>
              <a:buNone/>
            </a:pPr>
            <a:endParaRPr lang="en-US" sz="1800">
              <a:solidFill>
                <a:schemeClr val="dk1"/>
              </a:solidFill>
              <a:latin typeface="Calibri"/>
              <a:ea typeface="Calibri"/>
              <a:cs typeface="Calibri"/>
              <a:sym typeface="Calibri"/>
            </a:endParaRPr>
          </a:p>
        </p:txBody>
      </p:sp>
      <p:sp>
        <p:nvSpPr>
          <p:cNvPr id="195" name="Google Shape;195;p29"/>
          <p:cNvSpPr txBox="1">
            <a:spLocks noGrp="1"/>
          </p:cNvSpPr>
          <p:nvPr>
            <p:ph type="title"/>
          </p:nvPr>
        </p:nvSpPr>
        <p:spPr>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3200"/>
              <a:t>Exponential Growth in Data Available for Analytics and Data Science</a:t>
            </a:r>
            <a:endParaRPr sz="3200"/>
          </a:p>
        </p:txBody>
      </p:sp>
      <p:sp>
        <p:nvSpPr>
          <p:cNvPr id="201" name="Google Shape;201;p29"/>
          <p:cNvSpPr/>
          <p:nvPr/>
        </p:nvSpPr>
        <p:spPr>
          <a:xfrm>
            <a:off x="322619" y="3519443"/>
            <a:ext cx="5574043" cy="2706032"/>
          </a:xfrm>
          <a:custGeom>
            <a:avLst/>
            <a:gdLst/>
            <a:ahLst/>
            <a:cxnLst/>
            <a:rect l="l" t="t" r="r" b="b"/>
            <a:pathLst>
              <a:path w="5230495" h="2220595" extrusionOk="0">
                <a:moveTo>
                  <a:pt x="0" y="2220468"/>
                </a:moveTo>
                <a:lnTo>
                  <a:pt x="5230368" y="2220468"/>
                </a:lnTo>
                <a:lnTo>
                  <a:pt x="5230368" y="0"/>
                </a:lnTo>
                <a:lnTo>
                  <a:pt x="0" y="0"/>
                </a:lnTo>
                <a:lnTo>
                  <a:pt x="0" y="2220468"/>
                </a:lnTo>
                <a:close/>
              </a:path>
            </a:pathLst>
          </a:custGeom>
          <a:solidFill>
            <a:schemeClr val="tx2"/>
          </a:solidFill>
          <a:ln w="19050" cap="flat" cmpd="sng">
            <a:solidFill>
              <a:srgbClr val="1F487C"/>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0" tIns="0" rIns="0" bIns="0" anchor="t" anchorCtr="0">
            <a:noAutofit/>
          </a:bodyPr>
          <a:lstStyle/>
          <a:p>
            <a:r>
              <a:rPr lang="en-US" sz="1800" b="1" dirty="0">
                <a:solidFill>
                  <a:srgbClr val="0070C0"/>
                </a:solidFill>
              </a:rPr>
              <a:t> </a:t>
            </a:r>
            <a:r>
              <a:rPr lang="en-US" sz="1800" b="1" u="sng" dirty="0">
                <a:solidFill>
                  <a:srgbClr val="0070C0"/>
                </a:solidFill>
              </a:rPr>
              <a:t>The 4 V’s</a:t>
            </a:r>
            <a:endParaRPr lang="en-US" sz="1800" u="sng" dirty="0"/>
          </a:p>
        </p:txBody>
      </p:sp>
      <p:sp>
        <p:nvSpPr>
          <p:cNvPr id="202" name="Google Shape;202;p29"/>
          <p:cNvSpPr txBox="1"/>
          <p:nvPr/>
        </p:nvSpPr>
        <p:spPr>
          <a:xfrm>
            <a:off x="6440253" y="1506283"/>
            <a:ext cx="5272071" cy="3689516"/>
          </a:xfrm>
          <a:prstGeom prst="rect">
            <a:avLst/>
          </a:prstGeom>
          <a:noFill/>
          <a:ln>
            <a:noFill/>
          </a:ln>
        </p:spPr>
        <p:txBody>
          <a:bodyPr spcFirstLastPara="1" wrap="square" lIns="0" tIns="10775" rIns="0" bIns="0" anchor="t" anchorCtr="0">
            <a:spAutoFit/>
          </a:bodyPr>
          <a:lstStyle/>
          <a:p>
            <a:pPr marL="393700" marR="447040" lvl="0" indent="-381000" algn="l" rtl="0">
              <a:lnSpc>
                <a:spcPct val="101899"/>
              </a:lnSpc>
              <a:spcBef>
                <a:spcPts val="0"/>
              </a:spcBef>
              <a:spcAft>
                <a:spcPts val="0"/>
              </a:spcAft>
              <a:buClr>
                <a:srgbClr val="585858"/>
              </a:buClr>
              <a:buSzPts val="1600"/>
              <a:buFont typeface="Arial"/>
              <a:buChar char="•"/>
            </a:pPr>
            <a:r>
              <a:rPr lang="en-US" sz="1800" dirty="0">
                <a:solidFill>
                  <a:schemeClr val="tx2">
                    <a:lumMod val="10000"/>
                  </a:schemeClr>
                </a:solidFill>
                <a:latin typeface="Calibri"/>
                <a:ea typeface="Calibri"/>
                <a:cs typeface="Calibri"/>
                <a:sym typeface="Calibri"/>
              </a:rPr>
              <a:t>The </a:t>
            </a:r>
            <a:r>
              <a:rPr lang="en-US" sz="1800" b="1" dirty="0">
                <a:solidFill>
                  <a:schemeClr val="tx2">
                    <a:lumMod val="10000"/>
                  </a:schemeClr>
                </a:solidFill>
                <a:latin typeface="Calibri"/>
                <a:ea typeface="Calibri"/>
                <a:cs typeface="Calibri"/>
                <a:sym typeface="Calibri"/>
              </a:rPr>
              <a:t>volume </a:t>
            </a:r>
            <a:r>
              <a:rPr lang="en-US" sz="1800" dirty="0">
                <a:solidFill>
                  <a:schemeClr val="tx2">
                    <a:lumMod val="10000"/>
                  </a:schemeClr>
                </a:solidFill>
                <a:latin typeface="Calibri"/>
                <a:ea typeface="Calibri"/>
                <a:cs typeface="Calibri"/>
                <a:sym typeface="Calibri"/>
              </a:rPr>
              <a:t>and </a:t>
            </a:r>
            <a:r>
              <a:rPr lang="en-US" sz="1800" b="1" dirty="0">
                <a:solidFill>
                  <a:schemeClr val="tx2">
                    <a:lumMod val="10000"/>
                  </a:schemeClr>
                </a:solidFill>
                <a:latin typeface="Calibri"/>
                <a:ea typeface="Calibri"/>
                <a:cs typeface="Calibri"/>
                <a:sym typeface="Calibri"/>
              </a:rPr>
              <a:t>variety </a:t>
            </a:r>
            <a:r>
              <a:rPr lang="en-US" sz="1800" dirty="0">
                <a:solidFill>
                  <a:schemeClr val="tx2">
                    <a:lumMod val="10000"/>
                  </a:schemeClr>
                </a:solidFill>
                <a:latin typeface="Calibri"/>
                <a:ea typeface="Calibri"/>
                <a:cs typeface="Calibri"/>
                <a:sym typeface="Calibri"/>
              </a:rPr>
              <a:t>of data continues to grow, projected to reach 44ZB in 2020</a:t>
            </a:r>
            <a:endParaRPr sz="1800" dirty="0">
              <a:solidFill>
                <a:schemeClr val="tx2">
                  <a:lumMod val="10000"/>
                </a:schemeClr>
              </a:solidFill>
              <a:latin typeface="Calibri"/>
              <a:ea typeface="Calibri"/>
              <a:cs typeface="Calibri"/>
              <a:sym typeface="Calibri"/>
            </a:endParaRPr>
          </a:p>
          <a:p>
            <a:pPr marL="393700" marR="113029" lvl="0" indent="-381000" algn="l" rtl="0">
              <a:lnSpc>
                <a:spcPct val="101499"/>
              </a:lnSpc>
              <a:spcBef>
                <a:spcPts val="805"/>
              </a:spcBef>
              <a:spcAft>
                <a:spcPts val="0"/>
              </a:spcAft>
              <a:buClr>
                <a:srgbClr val="585858"/>
              </a:buClr>
              <a:buSzPts val="1600"/>
              <a:buFont typeface="Arial"/>
              <a:buChar char="•"/>
            </a:pPr>
            <a:r>
              <a:rPr lang="en-US" sz="1800" dirty="0">
                <a:solidFill>
                  <a:schemeClr val="tx2">
                    <a:lumMod val="10000"/>
                  </a:schemeClr>
                </a:solidFill>
                <a:latin typeface="Calibri"/>
                <a:ea typeface="Calibri"/>
                <a:cs typeface="Calibri"/>
                <a:sym typeface="Calibri"/>
              </a:rPr>
              <a:t>The speed – </a:t>
            </a:r>
            <a:r>
              <a:rPr lang="en-US" sz="1800" b="1" dirty="0">
                <a:solidFill>
                  <a:schemeClr val="tx2">
                    <a:lumMod val="10000"/>
                  </a:schemeClr>
                </a:solidFill>
                <a:latin typeface="Calibri"/>
                <a:ea typeface="Calibri"/>
                <a:cs typeface="Calibri"/>
                <a:sym typeface="Calibri"/>
              </a:rPr>
              <a:t>velocity </a:t>
            </a:r>
            <a:r>
              <a:rPr lang="en-US" sz="1800" dirty="0">
                <a:solidFill>
                  <a:schemeClr val="tx2">
                    <a:lumMod val="10000"/>
                  </a:schemeClr>
                </a:solidFill>
                <a:latin typeface="Calibri"/>
                <a:ea typeface="Calibri"/>
                <a:cs typeface="Calibri"/>
                <a:sym typeface="Calibri"/>
              </a:rPr>
              <a:t>– of data generation is mindboggling at more than 2.5 quintillion bytes everyday</a:t>
            </a:r>
            <a:endParaRPr sz="1800" dirty="0">
              <a:solidFill>
                <a:schemeClr val="tx2">
                  <a:lumMod val="10000"/>
                </a:schemeClr>
              </a:solidFill>
              <a:latin typeface="Calibri"/>
              <a:ea typeface="Calibri"/>
              <a:cs typeface="Calibri"/>
              <a:sym typeface="Calibri"/>
            </a:endParaRPr>
          </a:p>
          <a:p>
            <a:pPr marL="393700" marR="5080" lvl="0" indent="-381000" algn="l" rtl="0">
              <a:lnSpc>
                <a:spcPct val="101600"/>
              </a:lnSpc>
              <a:spcBef>
                <a:spcPts val="800"/>
              </a:spcBef>
              <a:spcAft>
                <a:spcPts val="0"/>
              </a:spcAft>
              <a:buClr>
                <a:srgbClr val="585858"/>
              </a:buClr>
              <a:buSzPts val="1600"/>
              <a:buFont typeface="Arial"/>
              <a:buChar char="•"/>
            </a:pPr>
            <a:r>
              <a:rPr lang="en-US" sz="1800" dirty="0">
                <a:solidFill>
                  <a:schemeClr val="tx2">
                    <a:lumMod val="10000"/>
                  </a:schemeClr>
                </a:solidFill>
                <a:latin typeface="Calibri"/>
                <a:ea typeface="Calibri"/>
                <a:cs typeface="Calibri"/>
                <a:sym typeface="Calibri"/>
              </a:rPr>
              <a:t>The explosion of data along with increased computing power has fueled the growth of new analytic tools and the adoption of real-time adaptive analytic approaches, including machine learning algorithms</a:t>
            </a:r>
            <a:endParaRPr sz="1800" dirty="0">
              <a:solidFill>
                <a:schemeClr val="tx2">
                  <a:lumMod val="10000"/>
                </a:schemeClr>
              </a:solidFill>
              <a:latin typeface="Calibri"/>
              <a:ea typeface="Calibri"/>
              <a:cs typeface="Calibri"/>
              <a:sym typeface="Calibri"/>
            </a:endParaRPr>
          </a:p>
          <a:p>
            <a:pPr marL="393700" marR="0" lvl="0" indent="-381000" algn="l" rtl="0">
              <a:lnSpc>
                <a:spcPct val="100000"/>
              </a:lnSpc>
              <a:spcBef>
                <a:spcPts val="840"/>
              </a:spcBef>
              <a:spcAft>
                <a:spcPts val="0"/>
              </a:spcAft>
              <a:buClr>
                <a:srgbClr val="585858"/>
              </a:buClr>
              <a:buSzPts val="1600"/>
              <a:buFont typeface="Arial"/>
              <a:buChar char="•"/>
            </a:pPr>
            <a:r>
              <a:rPr lang="en-US" sz="1800" dirty="0">
                <a:solidFill>
                  <a:schemeClr val="tx2">
                    <a:lumMod val="10000"/>
                  </a:schemeClr>
                </a:solidFill>
                <a:latin typeface="Calibri"/>
                <a:ea typeface="Calibri"/>
                <a:cs typeface="Calibri"/>
                <a:sym typeface="Calibri"/>
              </a:rPr>
              <a:t>Business Intelligence and Analytics industry is</a:t>
            </a:r>
            <a:endParaRPr sz="1800" dirty="0">
              <a:solidFill>
                <a:schemeClr val="tx2">
                  <a:lumMod val="10000"/>
                </a:schemeClr>
              </a:solidFill>
              <a:latin typeface="Calibri"/>
              <a:ea typeface="Calibri"/>
              <a:cs typeface="Calibri"/>
              <a:sym typeface="Calibri"/>
            </a:endParaRPr>
          </a:p>
          <a:p>
            <a:pPr marL="393700" marR="0" lvl="0" indent="0" algn="l" rtl="0">
              <a:lnSpc>
                <a:spcPct val="100000"/>
              </a:lnSpc>
              <a:spcBef>
                <a:spcPts val="45"/>
              </a:spcBef>
              <a:spcAft>
                <a:spcPts val="0"/>
              </a:spcAft>
              <a:buNone/>
            </a:pPr>
            <a:r>
              <a:rPr lang="en-US" sz="1800" b="1" dirty="0">
                <a:solidFill>
                  <a:schemeClr val="tx2">
                    <a:lumMod val="10000"/>
                  </a:schemeClr>
                </a:solidFill>
                <a:latin typeface="Calibri"/>
                <a:ea typeface="Calibri"/>
                <a:cs typeface="Calibri"/>
                <a:sym typeface="Calibri"/>
              </a:rPr>
              <a:t>valued </a:t>
            </a:r>
            <a:r>
              <a:rPr lang="en-US" sz="1800" dirty="0">
                <a:solidFill>
                  <a:schemeClr val="tx2">
                    <a:lumMod val="10000"/>
                  </a:schemeClr>
                </a:solidFill>
                <a:latin typeface="Calibri"/>
                <a:ea typeface="Calibri"/>
                <a:cs typeface="Calibri"/>
                <a:sym typeface="Calibri"/>
              </a:rPr>
              <a:t>at $16.9B</a:t>
            </a:r>
            <a:endParaRPr sz="1800" dirty="0">
              <a:solidFill>
                <a:schemeClr val="tx2">
                  <a:lumMod val="10000"/>
                </a:schemeClr>
              </a:solidFill>
              <a:latin typeface="Calibri"/>
              <a:ea typeface="Calibri"/>
              <a:cs typeface="Calibri"/>
              <a:sym typeface="Calibri"/>
            </a:endParaRPr>
          </a:p>
        </p:txBody>
      </p:sp>
      <p:sp>
        <p:nvSpPr>
          <p:cNvPr id="2" name="TextBox 1">
            <a:extLst>
              <a:ext uri="{FF2B5EF4-FFF2-40B4-BE49-F238E27FC236}">
                <a16:creationId xmlns:a16="http://schemas.microsoft.com/office/drawing/2014/main" id="{B1631EAD-0689-3930-47C2-24BEF3A15AB1}"/>
              </a:ext>
            </a:extLst>
          </p:cNvPr>
          <p:cNvSpPr txBox="1"/>
          <p:nvPr/>
        </p:nvSpPr>
        <p:spPr>
          <a:xfrm>
            <a:off x="573939" y="1129633"/>
            <a:ext cx="1073777" cy="553998"/>
          </a:xfrm>
          <a:prstGeom prst="rect">
            <a:avLst/>
          </a:prstGeom>
          <a:noFill/>
        </p:spPr>
        <p:txBody>
          <a:bodyPr wrap="square" rtlCol="0">
            <a:spAutoFit/>
          </a:bodyPr>
          <a:lstStyle/>
          <a:p>
            <a:pPr algn="ctr"/>
            <a:r>
              <a:rPr lang="en-US" sz="1000" dirty="0"/>
              <a:t>“</a:t>
            </a:r>
            <a:r>
              <a:rPr lang="en-US" sz="1000" b="1" dirty="0">
                <a:solidFill>
                  <a:srgbClr val="0070C0"/>
                </a:solidFill>
              </a:rPr>
              <a:t>Big Data</a:t>
            </a:r>
            <a:r>
              <a:rPr lang="en-US" sz="1000" dirty="0"/>
              <a:t>” has only become widespread</a:t>
            </a:r>
          </a:p>
        </p:txBody>
      </p:sp>
      <p:sp>
        <p:nvSpPr>
          <p:cNvPr id="3" name="Oval 2">
            <a:extLst>
              <a:ext uri="{FF2B5EF4-FFF2-40B4-BE49-F238E27FC236}">
                <a16:creationId xmlns:a16="http://schemas.microsoft.com/office/drawing/2014/main" id="{4339F897-9911-9BB0-7E4B-81196BCD74F9}"/>
              </a:ext>
            </a:extLst>
          </p:cNvPr>
          <p:cNvSpPr/>
          <p:nvPr/>
        </p:nvSpPr>
        <p:spPr>
          <a:xfrm>
            <a:off x="675539" y="2155721"/>
            <a:ext cx="9525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007F5D4-8B54-3510-2D17-0E0870CD1358}"/>
              </a:ext>
            </a:extLst>
          </p:cNvPr>
          <p:cNvSpPr/>
          <p:nvPr/>
        </p:nvSpPr>
        <p:spPr>
          <a:xfrm>
            <a:off x="2266721" y="2155721"/>
            <a:ext cx="9525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C23ECF4-E843-1E70-7EA8-E79197C1A4CA}"/>
              </a:ext>
            </a:extLst>
          </p:cNvPr>
          <p:cNvSpPr/>
          <p:nvPr/>
        </p:nvSpPr>
        <p:spPr>
          <a:xfrm>
            <a:off x="3217124" y="2154668"/>
            <a:ext cx="95250" cy="10219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122B43F-5A8E-C942-9764-428C8A1895F8}"/>
              </a:ext>
            </a:extLst>
          </p:cNvPr>
          <p:cNvSpPr/>
          <p:nvPr/>
        </p:nvSpPr>
        <p:spPr>
          <a:xfrm>
            <a:off x="4653494" y="2155721"/>
            <a:ext cx="9525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B420E9F-342E-703D-0251-3942B77C838C}"/>
              </a:ext>
            </a:extLst>
          </p:cNvPr>
          <p:cNvSpPr/>
          <p:nvPr/>
        </p:nvSpPr>
        <p:spPr>
          <a:xfrm>
            <a:off x="5449084" y="2155721"/>
            <a:ext cx="9525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5AF9A0C-4D8D-F8D1-9336-C0B5E30DCF58}"/>
              </a:ext>
            </a:extLst>
          </p:cNvPr>
          <p:cNvSpPr txBox="1"/>
          <p:nvPr/>
        </p:nvSpPr>
        <p:spPr>
          <a:xfrm>
            <a:off x="453376" y="2247161"/>
            <a:ext cx="536322" cy="246221"/>
          </a:xfrm>
          <a:prstGeom prst="rect">
            <a:avLst/>
          </a:prstGeom>
          <a:noFill/>
        </p:spPr>
        <p:txBody>
          <a:bodyPr wrap="square" rtlCol="0">
            <a:spAutoFit/>
          </a:bodyPr>
          <a:lstStyle/>
          <a:p>
            <a:pPr algn="ctr"/>
            <a:r>
              <a:rPr lang="en-US" sz="1000" b="1" dirty="0"/>
              <a:t>2011</a:t>
            </a:r>
          </a:p>
        </p:txBody>
      </p:sp>
      <p:sp>
        <p:nvSpPr>
          <p:cNvPr id="12" name="TextBox 11">
            <a:extLst>
              <a:ext uri="{FF2B5EF4-FFF2-40B4-BE49-F238E27FC236}">
                <a16:creationId xmlns:a16="http://schemas.microsoft.com/office/drawing/2014/main" id="{49A9ADC6-B2DA-1952-D108-5AC207E1201E}"/>
              </a:ext>
            </a:extLst>
          </p:cNvPr>
          <p:cNvSpPr txBox="1"/>
          <p:nvPr/>
        </p:nvSpPr>
        <p:spPr>
          <a:xfrm>
            <a:off x="2059760" y="2247161"/>
            <a:ext cx="536322" cy="246221"/>
          </a:xfrm>
          <a:prstGeom prst="rect">
            <a:avLst/>
          </a:prstGeom>
          <a:noFill/>
        </p:spPr>
        <p:txBody>
          <a:bodyPr wrap="square" rtlCol="0">
            <a:spAutoFit/>
          </a:bodyPr>
          <a:lstStyle/>
          <a:p>
            <a:pPr algn="ctr"/>
            <a:r>
              <a:rPr lang="en-US" sz="1000" b="1" dirty="0"/>
              <a:t>2016</a:t>
            </a:r>
          </a:p>
        </p:txBody>
      </p:sp>
      <p:sp>
        <p:nvSpPr>
          <p:cNvPr id="14" name="TextBox 13">
            <a:extLst>
              <a:ext uri="{FF2B5EF4-FFF2-40B4-BE49-F238E27FC236}">
                <a16:creationId xmlns:a16="http://schemas.microsoft.com/office/drawing/2014/main" id="{33EFE3C8-4DD0-1EE4-E237-DDDE4C0834A9}"/>
              </a:ext>
            </a:extLst>
          </p:cNvPr>
          <p:cNvSpPr txBox="1"/>
          <p:nvPr/>
        </p:nvSpPr>
        <p:spPr>
          <a:xfrm>
            <a:off x="2999065" y="2256862"/>
            <a:ext cx="536322" cy="246221"/>
          </a:xfrm>
          <a:prstGeom prst="rect">
            <a:avLst/>
          </a:prstGeom>
          <a:noFill/>
        </p:spPr>
        <p:txBody>
          <a:bodyPr wrap="square" rtlCol="0">
            <a:spAutoFit/>
          </a:bodyPr>
          <a:lstStyle/>
          <a:p>
            <a:pPr algn="ctr"/>
            <a:r>
              <a:rPr lang="en-US" sz="1000" b="1" dirty="0"/>
              <a:t>2018</a:t>
            </a:r>
          </a:p>
        </p:txBody>
      </p:sp>
      <p:sp>
        <p:nvSpPr>
          <p:cNvPr id="15" name="TextBox 14">
            <a:extLst>
              <a:ext uri="{FF2B5EF4-FFF2-40B4-BE49-F238E27FC236}">
                <a16:creationId xmlns:a16="http://schemas.microsoft.com/office/drawing/2014/main" id="{33BC7AD2-E74C-3B43-6ABC-6DFCF0D4F9A9}"/>
              </a:ext>
            </a:extLst>
          </p:cNvPr>
          <p:cNvSpPr txBox="1"/>
          <p:nvPr/>
        </p:nvSpPr>
        <p:spPr>
          <a:xfrm>
            <a:off x="4429887" y="2247161"/>
            <a:ext cx="536322" cy="246221"/>
          </a:xfrm>
          <a:prstGeom prst="rect">
            <a:avLst/>
          </a:prstGeom>
          <a:noFill/>
        </p:spPr>
        <p:txBody>
          <a:bodyPr wrap="square" rtlCol="0">
            <a:spAutoFit/>
          </a:bodyPr>
          <a:lstStyle/>
          <a:p>
            <a:pPr algn="ctr"/>
            <a:r>
              <a:rPr lang="en-US" sz="1000" b="1" dirty="0"/>
              <a:t>2022</a:t>
            </a:r>
          </a:p>
        </p:txBody>
      </p:sp>
      <p:sp>
        <p:nvSpPr>
          <p:cNvPr id="16" name="TextBox 15">
            <a:extLst>
              <a:ext uri="{FF2B5EF4-FFF2-40B4-BE49-F238E27FC236}">
                <a16:creationId xmlns:a16="http://schemas.microsoft.com/office/drawing/2014/main" id="{B7F5CF0B-977B-CA13-066B-F06B3B7FBF34}"/>
              </a:ext>
            </a:extLst>
          </p:cNvPr>
          <p:cNvSpPr txBox="1"/>
          <p:nvPr/>
        </p:nvSpPr>
        <p:spPr>
          <a:xfrm>
            <a:off x="5219930" y="2247161"/>
            <a:ext cx="536322" cy="246221"/>
          </a:xfrm>
          <a:prstGeom prst="rect">
            <a:avLst/>
          </a:prstGeom>
          <a:noFill/>
        </p:spPr>
        <p:txBody>
          <a:bodyPr wrap="square" rtlCol="0">
            <a:spAutoFit/>
          </a:bodyPr>
          <a:lstStyle/>
          <a:p>
            <a:pPr algn="ctr"/>
            <a:r>
              <a:rPr lang="en-US" sz="1000" b="1" dirty="0"/>
              <a:t>2024</a:t>
            </a:r>
          </a:p>
        </p:txBody>
      </p:sp>
      <p:sp>
        <p:nvSpPr>
          <p:cNvPr id="18" name="TextBox 17">
            <a:extLst>
              <a:ext uri="{FF2B5EF4-FFF2-40B4-BE49-F238E27FC236}">
                <a16:creationId xmlns:a16="http://schemas.microsoft.com/office/drawing/2014/main" id="{D8186408-761C-761F-7215-205B0328DFB7}"/>
              </a:ext>
            </a:extLst>
          </p:cNvPr>
          <p:cNvSpPr txBox="1"/>
          <p:nvPr/>
        </p:nvSpPr>
        <p:spPr>
          <a:xfrm>
            <a:off x="1715919" y="1131071"/>
            <a:ext cx="1231900" cy="861774"/>
          </a:xfrm>
          <a:prstGeom prst="rect">
            <a:avLst/>
          </a:prstGeom>
          <a:noFill/>
        </p:spPr>
        <p:txBody>
          <a:bodyPr wrap="square" rtlCol="0">
            <a:spAutoFit/>
          </a:bodyPr>
          <a:lstStyle/>
          <a:p>
            <a:pPr algn="ctr"/>
            <a:r>
              <a:rPr lang="en-US" sz="1000" b="1" dirty="0">
                <a:solidFill>
                  <a:srgbClr val="0070C0"/>
                </a:solidFill>
              </a:rPr>
              <a:t>90% </a:t>
            </a:r>
          </a:p>
          <a:p>
            <a:pPr algn="ctr"/>
            <a:r>
              <a:rPr lang="en-US" sz="1000" b="1" dirty="0"/>
              <a:t>of all the </a:t>
            </a:r>
            <a:r>
              <a:rPr lang="en-US" sz="1000" dirty="0"/>
              <a:t>data available today was created in the </a:t>
            </a:r>
            <a:r>
              <a:rPr lang="en-US" sz="1000" b="1" dirty="0">
                <a:solidFill>
                  <a:srgbClr val="0070C0"/>
                </a:solidFill>
              </a:rPr>
              <a:t>last 5 years</a:t>
            </a:r>
          </a:p>
        </p:txBody>
      </p:sp>
      <p:sp>
        <p:nvSpPr>
          <p:cNvPr id="19" name="TextBox 18">
            <a:extLst>
              <a:ext uri="{FF2B5EF4-FFF2-40B4-BE49-F238E27FC236}">
                <a16:creationId xmlns:a16="http://schemas.microsoft.com/office/drawing/2014/main" id="{0750A172-D926-77E0-7B07-C9F27A82A32B}"/>
              </a:ext>
            </a:extLst>
          </p:cNvPr>
          <p:cNvSpPr txBox="1"/>
          <p:nvPr/>
        </p:nvSpPr>
        <p:spPr>
          <a:xfrm>
            <a:off x="3055031" y="1094373"/>
            <a:ext cx="1231900" cy="861774"/>
          </a:xfrm>
          <a:prstGeom prst="rect">
            <a:avLst/>
          </a:prstGeom>
          <a:noFill/>
        </p:spPr>
        <p:txBody>
          <a:bodyPr wrap="square" rtlCol="0">
            <a:spAutoFit/>
          </a:bodyPr>
          <a:lstStyle/>
          <a:p>
            <a:pPr algn="ctr"/>
            <a:r>
              <a:rPr lang="en-US" sz="1000" b="1" dirty="0">
                <a:solidFill>
                  <a:srgbClr val="0070C0"/>
                </a:solidFill>
              </a:rPr>
              <a:t>Business intelligence</a:t>
            </a:r>
          </a:p>
          <a:p>
            <a:pPr algn="ctr"/>
            <a:r>
              <a:rPr lang="en-US" sz="1000" dirty="0"/>
              <a:t>and analytics industry valued at </a:t>
            </a:r>
            <a:r>
              <a:rPr lang="en-US" sz="1000" b="1" dirty="0">
                <a:solidFill>
                  <a:srgbClr val="0070C0"/>
                </a:solidFill>
              </a:rPr>
              <a:t>$19Bn*</a:t>
            </a:r>
          </a:p>
        </p:txBody>
      </p:sp>
      <p:sp>
        <p:nvSpPr>
          <p:cNvPr id="20" name="TextBox 19">
            <a:extLst>
              <a:ext uri="{FF2B5EF4-FFF2-40B4-BE49-F238E27FC236}">
                <a16:creationId xmlns:a16="http://schemas.microsoft.com/office/drawing/2014/main" id="{E64A2A9B-644A-F6AC-8E15-3B0ED93FCA1F}"/>
              </a:ext>
            </a:extLst>
          </p:cNvPr>
          <p:cNvSpPr txBox="1"/>
          <p:nvPr/>
        </p:nvSpPr>
        <p:spPr>
          <a:xfrm>
            <a:off x="1825656" y="2630616"/>
            <a:ext cx="3996818" cy="246221"/>
          </a:xfrm>
          <a:prstGeom prst="rect">
            <a:avLst/>
          </a:prstGeom>
          <a:noFill/>
        </p:spPr>
        <p:txBody>
          <a:bodyPr wrap="square" rtlCol="0">
            <a:spAutoFit/>
          </a:bodyPr>
          <a:lstStyle/>
          <a:p>
            <a:pPr algn="r"/>
            <a:r>
              <a:rPr lang="en-US" sz="1000" b="1" dirty="0">
                <a:solidFill>
                  <a:srgbClr val="0070C0"/>
                </a:solidFill>
              </a:rPr>
              <a:t>However, Big Data remains a mystery to most organizations:</a:t>
            </a:r>
          </a:p>
        </p:txBody>
      </p:sp>
      <p:sp>
        <p:nvSpPr>
          <p:cNvPr id="21" name="TextBox 20">
            <a:extLst>
              <a:ext uri="{FF2B5EF4-FFF2-40B4-BE49-F238E27FC236}">
                <a16:creationId xmlns:a16="http://schemas.microsoft.com/office/drawing/2014/main" id="{D268B1B6-99B0-EA4B-4B03-6BB9FFAADE4C}"/>
              </a:ext>
            </a:extLst>
          </p:cNvPr>
          <p:cNvSpPr txBox="1"/>
          <p:nvPr/>
        </p:nvSpPr>
        <p:spPr>
          <a:xfrm>
            <a:off x="1344045" y="2955898"/>
            <a:ext cx="3996818" cy="307777"/>
          </a:xfrm>
          <a:prstGeom prst="rect">
            <a:avLst/>
          </a:prstGeom>
          <a:noFill/>
        </p:spPr>
        <p:txBody>
          <a:bodyPr wrap="square" rtlCol="0">
            <a:spAutoFit/>
          </a:bodyPr>
          <a:lstStyle/>
          <a:p>
            <a:r>
              <a:rPr lang="en-US" dirty="0">
                <a:solidFill>
                  <a:schemeClr val="tx1"/>
                </a:solidFill>
              </a:rPr>
              <a:t>of all available data is </a:t>
            </a:r>
            <a:r>
              <a:rPr lang="en-US" b="1" dirty="0">
                <a:solidFill>
                  <a:srgbClr val="0070C0"/>
                </a:solidFill>
              </a:rPr>
              <a:t>dark</a:t>
            </a:r>
          </a:p>
        </p:txBody>
      </p:sp>
      <p:sp>
        <p:nvSpPr>
          <p:cNvPr id="22" name="Rectangle 21">
            <a:extLst>
              <a:ext uri="{FF2B5EF4-FFF2-40B4-BE49-F238E27FC236}">
                <a16:creationId xmlns:a16="http://schemas.microsoft.com/office/drawing/2014/main" id="{0AE355D5-BA48-BEBC-F9B8-1438D444070F}"/>
              </a:ext>
            </a:extLst>
          </p:cNvPr>
          <p:cNvSpPr/>
          <p:nvPr/>
        </p:nvSpPr>
        <p:spPr>
          <a:xfrm>
            <a:off x="769041" y="2769924"/>
            <a:ext cx="548943" cy="50105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Connector: Elbow 26">
            <a:extLst>
              <a:ext uri="{FF2B5EF4-FFF2-40B4-BE49-F238E27FC236}">
                <a16:creationId xmlns:a16="http://schemas.microsoft.com/office/drawing/2014/main" id="{4E146B8F-6B11-029C-B278-0139C9DA51C8}"/>
              </a:ext>
            </a:extLst>
          </p:cNvPr>
          <p:cNvCxnSpPr>
            <a:cxnSpLocks/>
            <a:stCxn id="2" idx="2"/>
            <a:endCxn id="3" idx="7"/>
          </p:cNvCxnSpPr>
          <p:nvPr/>
        </p:nvCxnSpPr>
        <p:spPr>
          <a:xfrm rot="5400000">
            <a:off x="691094" y="1749377"/>
            <a:ext cx="485481" cy="35398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EBD3F18C-8776-49BB-2555-F8AB306225A2}"/>
              </a:ext>
            </a:extLst>
          </p:cNvPr>
          <p:cNvCxnSpPr>
            <a:cxnSpLocks/>
            <a:stCxn id="18" idx="2"/>
            <a:endCxn id="5" idx="0"/>
          </p:cNvCxnSpPr>
          <p:nvPr/>
        </p:nvCxnSpPr>
        <p:spPr>
          <a:xfrm rot="5400000">
            <a:off x="2241670" y="2065522"/>
            <a:ext cx="162876" cy="175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499CB7D-1CF0-8F4D-96D4-BF17D0D03BF7}"/>
              </a:ext>
            </a:extLst>
          </p:cNvPr>
          <p:cNvCxnSpPr>
            <a:cxnSpLocks/>
            <a:stCxn id="3" idx="6"/>
            <a:endCxn id="5" idx="2"/>
          </p:cNvCxnSpPr>
          <p:nvPr/>
        </p:nvCxnSpPr>
        <p:spPr>
          <a:xfrm>
            <a:off x="770789" y="2201441"/>
            <a:ext cx="14959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F0CFB2CB-6C78-8BF2-F0C0-6BCE107647D1}"/>
              </a:ext>
            </a:extLst>
          </p:cNvPr>
          <p:cNvCxnSpPr>
            <a:cxnSpLocks/>
            <a:stCxn id="19" idx="2"/>
            <a:endCxn id="7" idx="0"/>
          </p:cNvCxnSpPr>
          <p:nvPr/>
        </p:nvCxnSpPr>
        <p:spPr>
          <a:xfrm rot="5400000">
            <a:off x="3368605" y="1852291"/>
            <a:ext cx="198521" cy="4062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F89E438-FB6B-C1FB-648A-5704FD2F3FAC}"/>
              </a:ext>
            </a:extLst>
          </p:cNvPr>
          <p:cNvSpPr txBox="1"/>
          <p:nvPr/>
        </p:nvSpPr>
        <p:spPr>
          <a:xfrm>
            <a:off x="4562225" y="1081591"/>
            <a:ext cx="1231900" cy="861774"/>
          </a:xfrm>
          <a:prstGeom prst="rect">
            <a:avLst/>
          </a:prstGeom>
          <a:noFill/>
        </p:spPr>
        <p:txBody>
          <a:bodyPr wrap="square" rtlCol="0">
            <a:spAutoFit/>
          </a:bodyPr>
          <a:lstStyle/>
          <a:p>
            <a:pPr algn="ctr"/>
            <a:r>
              <a:rPr lang="en-US" sz="1000" b="1" dirty="0">
                <a:solidFill>
                  <a:srgbClr val="0070C0"/>
                </a:solidFill>
              </a:rPr>
              <a:t>Business intelligence</a:t>
            </a:r>
          </a:p>
          <a:p>
            <a:pPr algn="ctr"/>
            <a:r>
              <a:rPr lang="en-US" sz="1000" dirty="0"/>
              <a:t>and analytics industry valued at </a:t>
            </a:r>
            <a:r>
              <a:rPr lang="en-US" sz="1000" b="1" dirty="0">
                <a:solidFill>
                  <a:srgbClr val="0070C0"/>
                </a:solidFill>
              </a:rPr>
              <a:t>$33Bn</a:t>
            </a:r>
          </a:p>
        </p:txBody>
      </p:sp>
      <p:cxnSp>
        <p:nvCxnSpPr>
          <p:cNvPr id="42" name="Connector: Elbow 41">
            <a:extLst>
              <a:ext uri="{FF2B5EF4-FFF2-40B4-BE49-F238E27FC236}">
                <a16:creationId xmlns:a16="http://schemas.microsoft.com/office/drawing/2014/main" id="{1BC2F4A8-07C8-15B1-596A-6FE7CECB957C}"/>
              </a:ext>
            </a:extLst>
          </p:cNvPr>
          <p:cNvCxnSpPr>
            <a:cxnSpLocks/>
            <a:stCxn id="41" idx="2"/>
            <a:endCxn id="9" idx="0"/>
          </p:cNvCxnSpPr>
          <p:nvPr/>
        </p:nvCxnSpPr>
        <p:spPr>
          <a:xfrm rot="16200000" flipH="1">
            <a:off x="5231264" y="1890276"/>
            <a:ext cx="212356" cy="3185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DCD9FFA-BC38-2494-A6B3-66A0CDD72E2C}"/>
              </a:ext>
            </a:extLst>
          </p:cNvPr>
          <p:cNvSpPr txBox="1"/>
          <p:nvPr/>
        </p:nvSpPr>
        <p:spPr>
          <a:xfrm>
            <a:off x="453376" y="6308320"/>
            <a:ext cx="1231900" cy="246221"/>
          </a:xfrm>
          <a:prstGeom prst="rect">
            <a:avLst/>
          </a:prstGeom>
          <a:noFill/>
        </p:spPr>
        <p:txBody>
          <a:bodyPr wrap="square" rtlCol="0">
            <a:spAutoFit/>
          </a:bodyPr>
          <a:lstStyle/>
          <a:p>
            <a:r>
              <a:rPr lang="en-US" sz="1000" b="1" i="1" dirty="0">
                <a:solidFill>
                  <a:srgbClr val="0070C0"/>
                </a:solidFill>
              </a:rPr>
              <a:t>(*) In 2024 dollars</a:t>
            </a:r>
          </a:p>
        </p:txBody>
      </p:sp>
      <p:cxnSp>
        <p:nvCxnSpPr>
          <p:cNvPr id="47" name="Straight Arrow Connector 46">
            <a:extLst>
              <a:ext uri="{FF2B5EF4-FFF2-40B4-BE49-F238E27FC236}">
                <a16:creationId xmlns:a16="http://schemas.microsoft.com/office/drawing/2014/main" id="{91435396-CDCD-9B77-0446-0DC0FE1FCFE4}"/>
              </a:ext>
            </a:extLst>
          </p:cNvPr>
          <p:cNvCxnSpPr>
            <a:cxnSpLocks/>
            <a:stCxn id="8" idx="6"/>
            <a:endCxn id="9" idx="2"/>
          </p:cNvCxnSpPr>
          <p:nvPr/>
        </p:nvCxnSpPr>
        <p:spPr>
          <a:xfrm>
            <a:off x="4748744" y="2201441"/>
            <a:ext cx="7003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69D7C90-2FAA-7104-FE70-2773F807A2D1}"/>
              </a:ext>
            </a:extLst>
          </p:cNvPr>
          <p:cNvSpPr/>
          <p:nvPr/>
        </p:nvSpPr>
        <p:spPr>
          <a:xfrm>
            <a:off x="562017" y="4653206"/>
            <a:ext cx="736955" cy="50105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Big Data</a:t>
            </a:r>
          </a:p>
        </p:txBody>
      </p:sp>
      <p:grpSp>
        <p:nvGrpSpPr>
          <p:cNvPr id="55" name="Group 54">
            <a:extLst>
              <a:ext uri="{FF2B5EF4-FFF2-40B4-BE49-F238E27FC236}">
                <a16:creationId xmlns:a16="http://schemas.microsoft.com/office/drawing/2014/main" id="{0EF1C2F3-9909-9761-F162-4A434CA75A9E}"/>
              </a:ext>
            </a:extLst>
          </p:cNvPr>
          <p:cNvGrpSpPr/>
          <p:nvPr/>
        </p:nvGrpSpPr>
        <p:grpSpPr>
          <a:xfrm>
            <a:off x="1556531" y="3752432"/>
            <a:ext cx="4267773" cy="468273"/>
            <a:chOff x="1563859" y="3752432"/>
            <a:chExt cx="4267773" cy="468273"/>
          </a:xfrm>
        </p:grpSpPr>
        <p:sp>
          <p:nvSpPr>
            <p:cNvPr id="52" name="TextBox 51">
              <a:extLst>
                <a:ext uri="{FF2B5EF4-FFF2-40B4-BE49-F238E27FC236}">
                  <a16:creationId xmlns:a16="http://schemas.microsoft.com/office/drawing/2014/main" id="{899D8920-F1A2-8DC4-ED6A-8EAFC4BE9436}"/>
                </a:ext>
              </a:extLst>
            </p:cNvPr>
            <p:cNvSpPr txBox="1"/>
            <p:nvPr/>
          </p:nvSpPr>
          <p:spPr>
            <a:xfrm>
              <a:off x="1563859" y="3752432"/>
              <a:ext cx="1106978" cy="307777"/>
            </a:xfrm>
            <a:prstGeom prst="rect">
              <a:avLst/>
            </a:prstGeom>
            <a:noFill/>
          </p:spPr>
          <p:txBody>
            <a:bodyPr wrap="square">
              <a:spAutoFit/>
            </a:bodyPr>
            <a:lstStyle/>
            <a:p>
              <a:r>
                <a:rPr lang="en-US" sz="1400" b="1" dirty="0">
                  <a:solidFill>
                    <a:srgbClr val="0070C0"/>
                  </a:solidFill>
                </a:rPr>
                <a:t>Volume</a:t>
              </a:r>
              <a:endParaRPr lang="en-US" dirty="0"/>
            </a:p>
          </p:txBody>
        </p:sp>
        <p:sp>
          <p:nvSpPr>
            <p:cNvPr id="54" name="TextBox 53">
              <a:extLst>
                <a:ext uri="{FF2B5EF4-FFF2-40B4-BE49-F238E27FC236}">
                  <a16:creationId xmlns:a16="http://schemas.microsoft.com/office/drawing/2014/main" id="{6EEB6C92-0F2A-8010-1E60-BFED8AC4AC9F}"/>
                </a:ext>
              </a:extLst>
            </p:cNvPr>
            <p:cNvSpPr txBox="1"/>
            <p:nvPr/>
          </p:nvSpPr>
          <p:spPr>
            <a:xfrm>
              <a:off x="1767941" y="3959095"/>
              <a:ext cx="4063691" cy="261610"/>
            </a:xfrm>
            <a:prstGeom prst="rect">
              <a:avLst/>
            </a:prstGeom>
            <a:noFill/>
          </p:spPr>
          <p:txBody>
            <a:bodyPr wrap="square">
              <a:spAutoFit/>
            </a:bodyPr>
            <a:lstStyle/>
            <a:p>
              <a:r>
                <a:rPr lang="en-US" sz="1100" b="1" dirty="0">
                  <a:solidFill>
                    <a:schemeClr val="bg2"/>
                  </a:solidFill>
                </a:rPr>
                <a:t>“Digital Universe” </a:t>
              </a:r>
              <a:r>
                <a:rPr lang="en-US" sz="1100" dirty="0">
                  <a:solidFill>
                    <a:schemeClr val="bg2"/>
                  </a:solidFill>
                </a:rPr>
                <a:t>to grow from 64ZB in 2020 to 200 in 2025</a:t>
              </a:r>
            </a:p>
          </p:txBody>
        </p:sp>
      </p:grpSp>
      <p:grpSp>
        <p:nvGrpSpPr>
          <p:cNvPr id="56" name="Group 55">
            <a:extLst>
              <a:ext uri="{FF2B5EF4-FFF2-40B4-BE49-F238E27FC236}">
                <a16:creationId xmlns:a16="http://schemas.microsoft.com/office/drawing/2014/main" id="{9178639A-B329-AE32-564F-8B3F5FD3E75A}"/>
              </a:ext>
            </a:extLst>
          </p:cNvPr>
          <p:cNvGrpSpPr/>
          <p:nvPr/>
        </p:nvGrpSpPr>
        <p:grpSpPr>
          <a:xfrm>
            <a:off x="1787915" y="4303550"/>
            <a:ext cx="3984733" cy="468273"/>
            <a:chOff x="1563859" y="3752432"/>
            <a:chExt cx="3984733" cy="468273"/>
          </a:xfrm>
        </p:grpSpPr>
        <p:sp>
          <p:nvSpPr>
            <p:cNvPr id="57" name="TextBox 56">
              <a:extLst>
                <a:ext uri="{FF2B5EF4-FFF2-40B4-BE49-F238E27FC236}">
                  <a16:creationId xmlns:a16="http://schemas.microsoft.com/office/drawing/2014/main" id="{773FFB99-9A17-231A-A894-A6AE8F7FFFFC}"/>
                </a:ext>
              </a:extLst>
            </p:cNvPr>
            <p:cNvSpPr txBox="1"/>
            <p:nvPr/>
          </p:nvSpPr>
          <p:spPr>
            <a:xfrm>
              <a:off x="1563859" y="3752432"/>
              <a:ext cx="1106978" cy="307777"/>
            </a:xfrm>
            <a:prstGeom prst="rect">
              <a:avLst/>
            </a:prstGeom>
            <a:noFill/>
          </p:spPr>
          <p:txBody>
            <a:bodyPr wrap="square">
              <a:spAutoFit/>
            </a:bodyPr>
            <a:lstStyle/>
            <a:p>
              <a:r>
                <a:rPr lang="en-US" sz="1400" b="1" dirty="0">
                  <a:solidFill>
                    <a:srgbClr val="0070C0"/>
                  </a:solidFill>
                </a:rPr>
                <a:t>Velocity</a:t>
              </a:r>
              <a:endParaRPr lang="en-US" dirty="0"/>
            </a:p>
          </p:txBody>
        </p:sp>
        <p:sp>
          <p:nvSpPr>
            <p:cNvPr id="58" name="TextBox 57">
              <a:extLst>
                <a:ext uri="{FF2B5EF4-FFF2-40B4-BE49-F238E27FC236}">
                  <a16:creationId xmlns:a16="http://schemas.microsoft.com/office/drawing/2014/main" id="{45DECD33-2B3C-786D-AE17-9598179A8C08}"/>
                </a:ext>
              </a:extLst>
            </p:cNvPr>
            <p:cNvSpPr txBox="1"/>
            <p:nvPr/>
          </p:nvSpPr>
          <p:spPr>
            <a:xfrm>
              <a:off x="1767942" y="3959095"/>
              <a:ext cx="3780650" cy="261610"/>
            </a:xfrm>
            <a:prstGeom prst="rect">
              <a:avLst/>
            </a:prstGeom>
            <a:noFill/>
          </p:spPr>
          <p:txBody>
            <a:bodyPr wrap="square">
              <a:spAutoFit/>
            </a:bodyPr>
            <a:lstStyle/>
            <a:p>
              <a:r>
                <a:rPr lang="en-US" sz="1100" b="1" dirty="0">
                  <a:solidFill>
                    <a:schemeClr val="bg2"/>
                  </a:solidFill>
                </a:rPr>
                <a:t>330 million TB </a:t>
              </a:r>
              <a:r>
                <a:rPr lang="en-US" sz="1100" dirty="0">
                  <a:solidFill>
                    <a:schemeClr val="bg2"/>
                  </a:solidFill>
                </a:rPr>
                <a:t>of data are created everyday (2024)</a:t>
              </a:r>
            </a:p>
          </p:txBody>
        </p:sp>
      </p:grpSp>
      <p:grpSp>
        <p:nvGrpSpPr>
          <p:cNvPr id="59" name="Group 58">
            <a:extLst>
              <a:ext uri="{FF2B5EF4-FFF2-40B4-BE49-F238E27FC236}">
                <a16:creationId xmlns:a16="http://schemas.microsoft.com/office/drawing/2014/main" id="{513D66B1-9B83-EF77-39C8-7012DC87E0B9}"/>
              </a:ext>
            </a:extLst>
          </p:cNvPr>
          <p:cNvGrpSpPr/>
          <p:nvPr/>
        </p:nvGrpSpPr>
        <p:grpSpPr>
          <a:xfrm>
            <a:off x="1787913" y="4854668"/>
            <a:ext cx="4267773" cy="468273"/>
            <a:chOff x="1563859" y="3752432"/>
            <a:chExt cx="4267773" cy="468273"/>
          </a:xfrm>
        </p:grpSpPr>
        <p:sp>
          <p:nvSpPr>
            <p:cNvPr id="60" name="TextBox 59">
              <a:extLst>
                <a:ext uri="{FF2B5EF4-FFF2-40B4-BE49-F238E27FC236}">
                  <a16:creationId xmlns:a16="http://schemas.microsoft.com/office/drawing/2014/main" id="{53C3A85C-25B1-F509-777C-4CA85B13ECEA}"/>
                </a:ext>
              </a:extLst>
            </p:cNvPr>
            <p:cNvSpPr txBox="1"/>
            <p:nvPr/>
          </p:nvSpPr>
          <p:spPr>
            <a:xfrm>
              <a:off x="1563859" y="3752432"/>
              <a:ext cx="1106978" cy="307777"/>
            </a:xfrm>
            <a:prstGeom prst="rect">
              <a:avLst/>
            </a:prstGeom>
            <a:noFill/>
          </p:spPr>
          <p:txBody>
            <a:bodyPr wrap="square">
              <a:spAutoFit/>
            </a:bodyPr>
            <a:lstStyle/>
            <a:p>
              <a:r>
                <a:rPr lang="en-US" sz="1400" b="1" dirty="0">
                  <a:solidFill>
                    <a:srgbClr val="0070C0"/>
                  </a:solidFill>
                </a:rPr>
                <a:t>Veracity</a:t>
              </a:r>
              <a:endParaRPr lang="en-US" dirty="0"/>
            </a:p>
          </p:txBody>
        </p:sp>
        <p:sp>
          <p:nvSpPr>
            <p:cNvPr id="61" name="TextBox 60">
              <a:extLst>
                <a:ext uri="{FF2B5EF4-FFF2-40B4-BE49-F238E27FC236}">
                  <a16:creationId xmlns:a16="http://schemas.microsoft.com/office/drawing/2014/main" id="{C3C89565-EE7A-F7A5-5636-9FE2AA104B03}"/>
                </a:ext>
              </a:extLst>
            </p:cNvPr>
            <p:cNvSpPr txBox="1"/>
            <p:nvPr/>
          </p:nvSpPr>
          <p:spPr>
            <a:xfrm>
              <a:off x="1767941" y="3959095"/>
              <a:ext cx="4063691" cy="261610"/>
            </a:xfrm>
            <a:prstGeom prst="rect">
              <a:avLst/>
            </a:prstGeom>
            <a:noFill/>
          </p:spPr>
          <p:txBody>
            <a:bodyPr wrap="square">
              <a:spAutoFit/>
            </a:bodyPr>
            <a:lstStyle/>
            <a:p>
              <a:r>
                <a:rPr lang="en-US" sz="1100" b="1" dirty="0">
                  <a:solidFill>
                    <a:schemeClr val="bg2"/>
                  </a:solidFill>
                </a:rPr>
                <a:t>Poor quality </a:t>
              </a:r>
              <a:r>
                <a:rPr lang="en-US" sz="1100" dirty="0">
                  <a:solidFill>
                    <a:schemeClr val="bg2"/>
                  </a:solidFill>
                </a:rPr>
                <a:t>data costs the US economy $3.6T* annually</a:t>
              </a:r>
            </a:p>
          </p:txBody>
        </p:sp>
      </p:grpSp>
      <p:grpSp>
        <p:nvGrpSpPr>
          <p:cNvPr id="62" name="Group 61">
            <a:extLst>
              <a:ext uri="{FF2B5EF4-FFF2-40B4-BE49-F238E27FC236}">
                <a16:creationId xmlns:a16="http://schemas.microsoft.com/office/drawing/2014/main" id="{3FB50F17-10CC-15DA-4B8E-FB9863183382}"/>
              </a:ext>
            </a:extLst>
          </p:cNvPr>
          <p:cNvGrpSpPr/>
          <p:nvPr/>
        </p:nvGrpSpPr>
        <p:grpSpPr>
          <a:xfrm>
            <a:off x="1556531" y="5405786"/>
            <a:ext cx="4267773" cy="637550"/>
            <a:chOff x="1563859" y="3752432"/>
            <a:chExt cx="4267773" cy="637550"/>
          </a:xfrm>
        </p:grpSpPr>
        <p:sp>
          <p:nvSpPr>
            <p:cNvPr id="63" name="TextBox 62">
              <a:extLst>
                <a:ext uri="{FF2B5EF4-FFF2-40B4-BE49-F238E27FC236}">
                  <a16:creationId xmlns:a16="http://schemas.microsoft.com/office/drawing/2014/main" id="{88B44757-E5A7-0E4C-3F43-7104412E98B2}"/>
                </a:ext>
              </a:extLst>
            </p:cNvPr>
            <p:cNvSpPr txBox="1"/>
            <p:nvPr/>
          </p:nvSpPr>
          <p:spPr>
            <a:xfrm>
              <a:off x="1563859" y="3752432"/>
              <a:ext cx="1106978" cy="307777"/>
            </a:xfrm>
            <a:prstGeom prst="rect">
              <a:avLst/>
            </a:prstGeom>
            <a:noFill/>
          </p:spPr>
          <p:txBody>
            <a:bodyPr wrap="square">
              <a:spAutoFit/>
            </a:bodyPr>
            <a:lstStyle/>
            <a:p>
              <a:r>
                <a:rPr lang="en-US" sz="1400" b="1" dirty="0">
                  <a:solidFill>
                    <a:srgbClr val="0070C0"/>
                  </a:solidFill>
                </a:rPr>
                <a:t>Variety</a:t>
              </a:r>
              <a:endParaRPr lang="en-US" dirty="0"/>
            </a:p>
          </p:txBody>
        </p:sp>
        <p:sp>
          <p:nvSpPr>
            <p:cNvPr id="192" name="TextBox 191">
              <a:extLst>
                <a:ext uri="{FF2B5EF4-FFF2-40B4-BE49-F238E27FC236}">
                  <a16:creationId xmlns:a16="http://schemas.microsoft.com/office/drawing/2014/main" id="{78995420-C18D-DAF6-5F7A-3DE5C8AE17E2}"/>
                </a:ext>
              </a:extLst>
            </p:cNvPr>
            <p:cNvSpPr txBox="1"/>
            <p:nvPr/>
          </p:nvSpPr>
          <p:spPr>
            <a:xfrm>
              <a:off x="1767941" y="3959095"/>
              <a:ext cx="4063691" cy="430887"/>
            </a:xfrm>
            <a:prstGeom prst="rect">
              <a:avLst/>
            </a:prstGeom>
            <a:noFill/>
          </p:spPr>
          <p:txBody>
            <a:bodyPr wrap="square">
              <a:spAutoFit/>
            </a:bodyPr>
            <a:lstStyle/>
            <a:p>
              <a:r>
                <a:rPr lang="en-US" sz="1100" b="1" dirty="0">
                  <a:solidFill>
                    <a:schemeClr val="bg2"/>
                  </a:solidFill>
                </a:rPr>
                <a:t>Structure – Unstructured: </a:t>
              </a:r>
              <a:r>
                <a:rPr lang="en-US" sz="1100" dirty="0">
                  <a:solidFill>
                    <a:schemeClr val="bg2"/>
                  </a:solidFill>
                </a:rPr>
                <a:t>databases, texts, messages, images and posts on social media networks</a:t>
              </a:r>
            </a:p>
          </p:txBody>
        </p:sp>
      </p:grpSp>
      <p:cxnSp>
        <p:nvCxnSpPr>
          <p:cNvPr id="196" name="Connector: Elbow 195">
            <a:extLst>
              <a:ext uri="{FF2B5EF4-FFF2-40B4-BE49-F238E27FC236}">
                <a16:creationId xmlns:a16="http://schemas.microsoft.com/office/drawing/2014/main" id="{0FD55FE3-7E71-B9CA-9E9C-FD08890F60CD}"/>
              </a:ext>
            </a:extLst>
          </p:cNvPr>
          <p:cNvCxnSpPr>
            <a:stCxn id="50" idx="3"/>
            <a:endCxn id="52" idx="1"/>
          </p:cNvCxnSpPr>
          <p:nvPr/>
        </p:nvCxnSpPr>
        <p:spPr>
          <a:xfrm flipV="1">
            <a:off x="1298972" y="3906321"/>
            <a:ext cx="257559" cy="99741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03" name="Connector: Elbow 202">
            <a:extLst>
              <a:ext uri="{FF2B5EF4-FFF2-40B4-BE49-F238E27FC236}">
                <a16:creationId xmlns:a16="http://schemas.microsoft.com/office/drawing/2014/main" id="{93D1B529-BAC8-5DD7-AF74-104492766A14}"/>
              </a:ext>
            </a:extLst>
          </p:cNvPr>
          <p:cNvCxnSpPr>
            <a:cxnSpLocks/>
            <a:stCxn id="50" idx="3"/>
            <a:endCxn id="57" idx="1"/>
          </p:cNvCxnSpPr>
          <p:nvPr/>
        </p:nvCxnSpPr>
        <p:spPr>
          <a:xfrm flipV="1">
            <a:off x="1298972" y="4457439"/>
            <a:ext cx="488943" cy="44629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06" name="Connector: Elbow 205">
            <a:extLst>
              <a:ext uri="{FF2B5EF4-FFF2-40B4-BE49-F238E27FC236}">
                <a16:creationId xmlns:a16="http://schemas.microsoft.com/office/drawing/2014/main" id="{72D2AB1F-714C-49D0-BAE2-89AAFBE4E6A7}"/>
              </a:ext>
            </a:extLst>
          </p:cNvPr>
          <p:cNvCxnSpPr>
            <a:cxnSpLocks/>
            <a:stCxn id="50" idx="3"/>
            <a:endCxn id="60" idx="1"/>
          </p:cNvCxnSpPr>
          <p:nvPr/>
        </p:nvCxnSpPr>
        <p:spPr>
          <a:xfrm>
            <a:off x="1298972" y="4903734"/>
            <a:ext cx="488941" cy="1048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09" name="Connector: Elbow 208">
            <a:extLst>
              <a:ext uri="{FF2B5EF4-FFF2-40B4-BE49-F238E27FC236}">
                <a16:creationId xmlns:a16="http://schemas.microsoft.com/office/drawing/2014/main" id="{1EAE36C1-7B82-F260-88F1-D75AE59AE99E}"/>
              </a:ext>
            </a:extLst>
          </p:cNvPr>
          <p:cNvCxnSpPr>
            <a:cxnSpLocks/>
            <a:stCxn id="50" idx="3"/>
            <a:endCxn id="63" idx="1"/>
          </p:cNvCxnSpPr>
          <p:nvPr/>
        </p:nvCxnSpPr>
        <p:spPr>
          <a:xfrm>
            <a:off x="1298972" y="4903734"/>
            <a:ext cx="257559" cy="65594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3DABA7A-73F3-FB7A-4029-7AB4E438957C}"/>
              </a:ext>
            </a:extLst>
          </p:cNvPr>
          <p:cNvSpPr/>
          <p:nvPr/>
        </p:nvSpPr>
        <p:spPr>
          <a:xfrm>
            <a:off x="775918" y="2909887"/>
            <a:ext cx="536322" cy="335005"/>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88%</a:t>
            </a:r>
          </a:p>
        </p:txBody>
      </p:sp>
      <p:sp>
        <p:nvSpPr>
          <p:cNvPr id="4" name="Rectangle 3">
            <a:extLst>
              <a:ext uri="{FF2B5EF4-FFF2-40B4-BE49-F238E27FC236}">
                <a16:creationId xmlns:a16="http://schemas.microsoft.com/office/drawing/2014/main" id="{7166EEED-A64E-37AD-835E-A318C439AD0C}"/>
              </a:ext>
            </a:extLst>
          </p:cNvPr>
          <p:cNvSpPr/>
          <p:nvPr/>
        </p:nvSpPr>
        <p:spPr>
          <a:xfrm>
            <a:off x="770370" y="2763302"/>
            <a:ext cx="548943" cy="5010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9A87F73-D779-1939-A0C6-EAF6ACCC6640}"/>
              </a:ext>
            </a:extLst>
          </p:cNvPr>
          <p:cNvSpPr txBox="1"/>
          <p:nvPr/>
        </p:nvSpPr>
        <p:spPr>
          <a:xfrm>
            <a:off x="1187222" y="1978691"/>
            <a:ext cx="823912" cy="261610"/>
          </a:xfrm>
          <a:prstGeom prst="rect">
            <a:avLst/>
          </a:prstGeom>
          <a:noFill/>
        </p:spPr>
        <p:txBody>
          <a:bodyPr wrap="square">
            <a:spAutoFit/>
          </a:bodyPr>
          <a:lstStyle/>
          <a:p>
            <a:r>
              <a:rPr lang="en-US" sz="1050" i="1" dirty="0"/>
              <a:t>5 years</a:t>
            </a:r>
          </a:p>
        </p:txBody>
      </p:sp>
      <p:sp>
        <p:nvSpPr>
          <p:cNvPr id="17" name="TextBox 16">
            <a:extLst>
              <a:ext uri="{FF2B5EF4-FFF2-40B4-BE49-F238E27FC236}">
                <a16:creationId xmlns:a16="http://schemas.microsoft.com/office/drawing/2014/main" id="{9E5C90E9-1DAD-5004-92E3-B023A0D072AF}"/>
              </a:ext>
            </a:extLst>
          </p:cNvPr>
          <p:cNvSpPr txBox="1"/>
          <p:nvPr/>
        </p:nvSpPr>
        <p:spPr>
          <a:xfrm>
            <a:off x="4883674" y="2165990"/>
            <a:ext cx="823912" cy="261610"/>
          </a:xfrm>
          <a:prstGeom prst="rect">
            <a:avLst/>
          </a:prstGeom>
          <a:noFill/>
        </p:spPr>
        <p:txBody>
          <a:bodyPr wrap="square">
            <a:spAutoFit/>
          </a:bodyPr>
          <a:lstStyle/>
          <a:p>
            <a:r>
              <a:rPr lang="en-US" sz="1050" i="1" dirty="0"/>
              <a:t>2 </a:t>
            </a:r>
            <a:r>
              <a:rPr lang="en-US" sz="1050" i="1" dirty="0" err="1"/>
              <a:t>yrs</a:t>
            </a:r>
            <a:endParaRPr lang="en-US" sz="1050" i="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8" name="Google Shape;208;p30"/>
          <p:cNvSpPr txBox="1">
            <a:spLocks noGrp="1"/>
          </p:cNvSpPr>
          <p:nvPr>
            <p:ph type="title"/>
          </p:nvPr>
        </p:nvSpPr>
        <p:spPr>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3200"/>
              <a:t>From Data to Big Data</a:t>
            </a:r>
            <a:endParaRPr sz="3200"/>
          </a:p>
        </p:txBody>
      </p:sp>
      <p:pic>
        <p:nvPicPr>
          <p:cNvPr id="209" name="Google Shape;209;p30"/>
          <p:cNvPicPr preferRelativeResize="0"/>
          <p:nvPr/>
        </p:nvPicPr>
        <p:blipFill rotWithShape="1">
          <a:blip r:embed="rId3">
            <a:alphaModFix/>
          </a:blip>
          <a:srcRect l="21727"/>
          <a:stretch/>
        </p:blipFill>
        <p:spPr>
          <a:xfrm>
            <a:off x="3014869" y="1748291"/>
            <a:ext cx="6027201" cy="3834967"/>
          </a:xfrm>
          <a:prstGeom prst="rect">
            <a:avLst/>
          </a:prstGeom>
          <a:noFill/>
          <a:ln>
            <a:noFill/>
          </a:ln>
        </p:spPr>
      </p:pic>
      <p:sp>
        <p:nvSpPr>
          <p:cNvPr id="210" name="Google Shape;210;p30"/>
          <p:cNvSpPr txBox="1"/>
          <p:nvPr/>
        </p:nvSpPr>
        <p:spPr>
          <a:xfrm>
            <a:off x="373645" y="1327559"/>
            <a:ext cx="1342699" cy="228268"/>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None/>
            </a:pPr>
            <a:r>
              <a:rPr lang="en-US" b="1" dirty="0">
                <a:solidFill>
                  <a:schemeClr val="dk1"/>
                </a:solidFill>
                <a:latin typeface="Calibri"/>
                <a:ea typeface="Calibri"/>
                <a:cs typeface="Calibri"/>
                <a:sym typeface="Calibri"/>
              </a:rPr>
              <a:t>Pre “BIG DATA</a:t>
            </a:r>
            <a:endParaRPr dirty="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F7FE24BA-B307-6789-6BE2-4C1CCAEDE84E}"/>
              </a:ext>
            </a:extLst>
          </p:cNvPr>
          <p:cNvPicPr>
            <a:picLocks noChangeAspect="1"/>
          </p:cNvPicPr>
          <p:nvPr/>
        </p:nvPicPr>
        <p:blipFill rotWithShape="1">
          <a:blip r:embed="rId4"/>
          <a:srcRect l="2505" t="2712" r="5506" b="949"/>
          <a:stretch/>
        </p:blipFill>
        <p:spPr>
          <a:xfrm>
            <a:off x="10171957" y="1652040"/>
            <a:ext cx="1614387" cy="3834967"/>
          </a:xfrm>
          <a:prstGeom prst="rect">
            <a:avLst/>
          </a:prstGeom>
        </p:spPr>
      </p:pic>
      <p:pic>
        <p:nvPicPr>
          <p:cNvPr id="5" name="Google Shape;209;p30">
            <a:extLst>
              <a:ext uri="{FF2B5EF4-FFF2-40B4-BE49-F238E27FC236}">
                <a16:creationId xmlns:a16="http://schemas.microsoft.com/office/drawing/2014/main" id="{57BC016C-C323-5127-155E-4B0D59001A18}"/>
              </a:ext>
            </a:extLst>
          </p:cNvPr>
          <p:cNvPicPr preferRelativeResize="0"/>
          <p:nvPr/>
        </p:nvPicPr>
        <p:blipFill rotWithShape="1">
          <a:blip r:embed="rId3">
            <a:alphaModFix/>
          </a:blip>
          <a:srcRect r="79615"/>
          <a:stretch/>
        </p:blipFill>
        <p:spPr>
          <a:xfrm>
            <a:off x="228600" y="1748290"/>
            <a:ext cx="1569720" cy="3834967"/>
          </a:xfrm>
          <a:prstGeom prst="rect">
            <a:avLst/>
          </a:prstGeom>
          <a:noFill/>
          <a:ln>
            <a:noFill/>
          </a:ln>
        </p:spPr>
      </p:pic>
      <p:cxnSp>
        <p:nvCxnSpPr>
          <p:cNvPr id="3" name="Straight Connector 2">
            <a:extLst>
              <a:ext uri="{FF2B5EF4-FFF2-40B4-BE49-F238E27FC236}">
                <a16:creationId xmlns:a16="http://schemas.microsoft.com/office/drawing/2014/main" id="{44D90447-4CC1-39F5-4634-DC8393527F23}"/>
              </a:ext>
            </a:extLst>
          </p:cNvPr>
          <p:cNvCxnSpPr>
            <a:cxnSpLocks/>
          </p:cNvCxnSpPr>
          <p:nvPr/>
        </p:nvCxnSpPr>
        <p:spPr>
          <a:xfrm>
            <a:off x="2146852" y="1327868"/>
            <a:ext cx="0" cy="4372642"/>
          </a:xfrm>
          <a:prstGeom prst="line">
            <a:avLst/>
          </a:prstGeom>
          <a:ln w="38100">
            <a:solidFill>
              <a:srgbClr val="FFC000"/>
            </a:solidFill>
            <a:prstDash val="sysDot"/>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A74027A-D238-FC2D-1C7C-4B68297776DD}"/>
              </a:ext>
            </a:extLst>
          </p:cNvPr>
          <p:cNvGrpSpPr/>
          <p:nvPr/>
        </p:nvGrpSpPr>
        <p:grpSpPr>
          <a:xfrm>
            <a:off x="2480805" y="1335510"/>
            <a:ext cx="6965343" cy="228268"/>
            <a:chOff x="2480806" y="1335510"/>
            <a:chExt cx="6561264" cy="228268"/>
          </a:xfrm>
        </p:grpSpPr>
        <p:cxnSp>
          <p:nvCxnSpPr>
            <p:cNvPr id="7" name="Straight Arrow Connector 6">
              <a:extLst>
                <a:ext uri="{FF2B5EF4-FFF2-40B4-BE49-F238E27FC236}">
                  <a16:creationId xmlns:a16="http://schemas.microsoft.com/office/drawing/2014/main" id="{F99FEA26-92E7-CC26-DD87-70B1C719E6D3}"/>
                </a:ext>
              </a:extLst>
            </p:cNvPr>
            <p:cNvCxnSpPr>
              <a:cxnSpLocks/>
            </p:cNvCxnSpPr>
            <p:nvPr/>
          </p:nvCxnSpPr>
          <p:spPr>
            <a:xfrm>
              <a:off x="2480806" y="1495204"/>
              <a:ext cx="6561264"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2" name="Google Shape;212;p30"/>
            <p:cNvSpPr txBox="1"/>
            <p:nvPr/>
          </p:nvSpPr>
          <p:spPr>
            <a:xfrm>
              <a:off x="3921030" y="1335510"/>
              <a:ext cx="3680817" cy="228268"/>
            </a:xfrm>
            <a:prstGeom prst="rect">
              <a:avLst/>
            </a:prstGeom>
            <a:solidFill>
              <a:schemeClr val="bg1"/>
            </a:solid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None/>
              </a:pPr>
              <a:r>
                <a:rPr lang="en-US" b="1" dirty="0">
                  <a:solidFill>
                    <a:schemeClr val="dk1"/>
                  </a:solidFill>
                  <a:latin typeface="Calibri"/>
                  <a:ea typeface="Calibri"/>
                  <a:cs typeface="Calibri"/>
                  <a:sym typeface="Calibri"/>
                </a:rPr>
                <a:t>  Data Variations in the era of “BIG DATA”</a:t>
              </a:r>
              <a:endParaRPr dirty="0">
                <a:solidFill>
                  <a:schemeClr val="dk1"/>
                </a:solidFill>
                <a:latin typeface="Calibri"/>
                <a:ea typeface="Calibri"/>
                <a:cs typeface="Calibri"/>
                <a:sym typeface="Calibri"/>
              </a:endParaRPr>
            </a:p>
          </p:txBody>
        </p:sp>
      </p:grpSp>
      <p:sp>
        <p:nvSpPr>
          <p:cNvPr id="6" name="TextBox 5">
            <a:extLst>
              <a:ext uri="{FF2B5EF4-FFF2-40B4-BE49-F238E27FC236}">
                <a16:creationId xmlns:a16="http://schemas.microsoft.com/office/drawing/2014/main" id="{DFF460CC-88DB-281B-8D34-EA5E0999C3DD}"/>
              </a:ext>
            </a:extLst>
          </p:cNvPr>
          <p:cNvSpPr txBox="1"/>
          <p:nvPr/>
        </p:nvSpPr>
        <p:spPr>
          <a:xfrm>
            <a:off x="10045148" y="1295755"/>
            <a:ext cx="1325562" cy="307777"/>
          </a:xfrm>
          <a:prstGeom prst="rect">
            <a:avLst/>
          </a:prstGeom>
          <a:noFill/>
        </p:spPr>
        <p:txBody>
          <a:bodyPr wrap="square">
            <a:spAutoFit/>
          </a:bodyPr>
          <a:lstStyle/>
          <a:p>
            <a:r>
              <a:rPr lang="en-US" sz="1400" b="1" dirty="0">
                <a:solidFill>
                  <a:srgbClr val="0070C0"/>
                </a:solidFill>
              </a:rPr>
              <a:t>The 5</a:t>
            </a:r>
            <a:r>
              <a:rPr lang="en-US" sz="1400" b="1" baseline="30000" dirty="0">
                <a:solidFill>
                  <a:srgbClr val="0070C0"/>
                </a:solidFill>
              </a:rPr>
              <a:t>th</a:t>
            </a:r>
            <a:r>
              <a:rPr lang="en-US" sz="1400" b="1" dirty="0">
                <a:solidFill>
                  <a:srgbClr val="0070C0"/>
                </a:solidFill>
              </a:rPr>
              <a:t> V</a:t>
            </a:r>
            <a:r>
              <a:rPr lang="en-US" b="1" dirty="0">
                <a:solidFill>
                  <a:srgbClr val="0070C0"/>
                </a:solidFill>
              </a:rPr>
              <a:t> …</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Google Shape;218;p31"/>
          <p:cNvSpPr txBox="1">
            <a:spLocks noGrp="1"/>
          </p:cNvSpPr>
          <p:nvPr>
            <p:ph type="title"/>
          </p:nvPr>
        </p:nvSpPr>
        <p:spPr>
          <a:xfrm>
            <a:off x="228600" y="59830"/>
            <a:ext cx="11963400" cy="505898"/>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3200" dirty="0"/>
              <a:t>Big Data in Today’s World: Transformations</a:t>
            </a:r>
            <a:endParaRPr sz="3200" dirty="0"/>
          </a:p>
        </p:txBody>
      </p:sp>
      <p:sp>
        <p:nvSpPr>
          <p:cNvPr id="2" name="Google Shape;199;p29">
            <a:extLst>
              <a:ext uri="{FF2B5EF4-FFF2-40B4-BE49-F238E27FC236}">
                <a16:creationId xmlns:a16="http://schemas.microsoft.com/office/drawing/2014/main" id="{68ACA2BA-7A1B-BA91-9E07-D37D24AF1FA7}"/>
              </a:ext>
            </a:extLst>
          </p:cNvPr>
          <p:cNvSpPr/>
          <p:nvPr/>
        </p:nvSpPr>
        <p:spPr>
          <a:xfrm>
            <a:off x="1572518" y="1106563"/>
            <a:ext cx="9348654" cy="5102135"/>
          </a:xfrm>
          <a:custGeom>
            <a:avLst/>
            <a:gdLst/>
            <a:ahLst/>
            <a:cxnLst/>
            <a:rect l="l" t="t" r="r" b="b"/>
            <a:pathLst>
              <a:path w="5192395" h="2150745" extrusionOk="0">
                <a:moveTo>
                  <a:pt x="0" y="2150364"/>
                </a:moveTo>
                <a:lnTo>
                  <a:pt x="5192268" y="2150364"/>
                </a:lnTo>
                <a:lnTo>
                  <a:pt x="5192268" y="0"/>
                </a:lnTo>
                <a:lnTo>
                  <a:pt x="0" y="0"/>
                </a:lnTo>
                <a:lnTo>
                  <a:pt x="0" y="2150364"/>
                </a:lnTo>
                <a:close/>
              </a:path>
            </a:pathLst>
          </a:custGeom>
          <a:noFill/>
          <a:ln w="28950" cap="flat" cmpd="sng">
            <a:solidFill>
              <a:srgbClr val="1F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A59A085E-D085-1EE9-687C-CCA9ECFF398A}"/>
              </a:ext>
            </a:extLst>
          </p:cNvPr>
          <p:cNvGrpSpPr/>
          <p:nvPr/>
        </p:nvGrpSpPr>
        <p:grpSpPr>
          <a:xfrm>
            <a:off x="2333696" y="1480870"/>
            <a:ext cx="7826298" cy="3614857"/>
            <a:chOff x="2411451" y="1389142"/>
            <a:chExt cx="7826298" cy="3614857"/>
          </a:xfrm>
        </p:grpSpPr>
        <p:sp>
          <p:nvSpPr>
            <p:cNvPr id="3" name="TextBox 2">
              <a:extLst>
                <a:ext uri="{FF2B5EF4-FFF2-40B4-BE49-F238E27FC236}">
                  <a16:creationId xmlns:a16="http://schemas.microsoft.com/office/drawing/2014/main" id="{05819D7E-B983-A6B8-3F8F-E33752A8867A}"/>
                </a:ext>
              </a:extLst>
            </p:cNvPr>
            <p:cNvSpPr txBox="1"/>
            <p:nvPr/>
          </p:nvSpPr>
          <p:spPr>
            <a:xfrm>
              <a:off x="2411451" y="2344395"/>
              <a:ext cx="1738818" cy="646331"/>
            </a:xfrm>
            <a:prstGeom prst="rect">
              <a:avLst/>
            </a:prstGeom>
            <a:noFill/>
          </p:spPr>
          <p:txBody>
            <a:bodyPr wrap="square" rtlCol="0">
              <a:spAutoFit/>
            </a:bodyPr>
            <a:lstStyle/>
            <a:p>
              <a:pPr algn="ctr"/>
              <a:r>
                <a:rPr lang="en-US" sz="1200" b="1" dirty="0">
                  <a:solidFill>
                    <a:srgbClr val="0070C0"/>
                  </a:solidFill>
                </a:rPr>
                <a:t>Data Integration Deva Vu: Big Data Reinvigorates DI</a:t>
              </a:r>
            </a:p>
          </p:txBody>
        </p:sp>
        <p:sp>
          <p:nvSpPr>
            <p:cNvPr id="4" name="TextBox 3">
              <a:extLst>
                <a:ext uri="{FF2B5EF4-FFF2-40B4-BE49-F238E27FC236}">
                  <a16:creationId xmlns:a16="http://schemas.microsoft.com/office/drawing/2014/main" id="{3EAD304F-807D-EDB1-C55C-2781AE9023FD}"/>
                </a:ext>
              </a:extLst>
            </p:cNvPr>
            <p:cNvSpPr txBox="1"/>
            <p:nvPr/>
          </p:nvSpPr>
          <p:spPr>
            <a:xfrm>
              <a:off x="2411451" y="3105834"/>
              <a:ext cx="1738818" cy="1569660"/>
            </a:xfrm>
            <a:prstGeom prst="rect">
              <a:avLst/>
            </a:prstGeom>
            <a:noFill/>
          </p:spPr>
          <p:txBody>
            <a:bodyPr wrap="square" rtlCol="0">
              <a:spAutoFit/>
            </a:bodyPr>
            <a:lstStyle/>
            <a:p>
              <a:r>
                <a:rPr lang="en-US" sz="1200" dirty="0">
                  <a:solidFill>
                    <a:schemeClr val="bg2"/>
                  </a:solidFill>
                </a:rPr>
                <a:t>To stay relevant, data </a:t>
              </a:r>
              <a:r>
                <a:rPr lang="en-US" sz="1200" dirty="0">
                  <a:solidFill>
                    <a:schemeClr val="accent1">
                      <a:lumMod val="50000"/>
                    </a:schemeClr>
                  </a:solidFill>
                </a:rPr>
                <a:t>integration</a:t>
              </a:r>
              <a:r>
                <a:rPr lang="en-US" sz="1200" dirty="0">
                  <a:solidFill>
                    <a:schemeClr val="bg2"/>
                  </a:solidFill>
                </a:rPr>
                <a:t> needs to work with many different types and sources of data, while operating at different latencies- from </a:t>
              </a:r>
              <a:r>
                <a:rPr lang="en-US" sz="1200" dirty="0">
                  <a:solidFill>
                    <a:schemeClr val="accent1">
                      <a:lumMod val="50000"/>
                    </a:schemeClr>
                  </a:solidFill>
                </a:rPr>
                <a:t>real time to streaming</a:t>
              </a:r>
              <a:r>
                <a:rPr lang="en-US" sz="1200" dirty="0">
                  <a:solidFill>
                    <a:schemeClr val="bg2"/>
                  </a:solidFill>
                </a:rPr>
                <a:t>. </a:t>
              </a:r>
            </a:p>
          </p:txBody>
        </p:sp>
        <p:pic>
          <p:nvPicPr>
            <p:cNvPr id="6" name="Graphic 5" descr="Server with solid fill">
              <a:extLst>
                <a:ext uri="{FF2B5EF4-FFF2-40B4-BE49-F238E27FC236}">
                  <a16:creationId xmlns:a16="http://schemas.microsoft.com/office/drawing/2014/main" id="{B748D14C-98D6-B18A-5713-9559BCC7A7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3660" y="1389142"/>
              <a:ext cx="914400" cy="914400"/>
            </a:xfrm>
            <a:prstGeom prst="rect">
              <a:avLst/>
            </a:prstGeom>
          </p:spPr>
        </p:pic>
        <p:sp>
          <p:nvSpPr>
            <p:cNvPr id="7" name="TextBox 6">
              <a:extLst>
                <a:ext uri="{FF2B5EF4-FFF2-40B4-BE49-F238E27FC236}">
                  <a16:creationId xmlns:a16="http://schemas.microsoft.com/office/drawing/2014/main" id="{0920C4EB-E354-B0AE-29AB-A9C5421F2ED8}"/>
                </a:ext>
              </a:extLst>
            </p:cNvPr>
            <p:cNvSpPr txBox="1"/>
            <p:nvPr/>
          </p:nvSpPr>
          <p:spPr>
            <a:xfrm>
              <a:off x="4512124" y="2385248"/>
              <a:ext cx="1738818" cy="646331"/>
            </a:xfrm>
            <a:prstGeom prst="rect">
              <a:avLst/>
            </a:prstGeom>
            <a:noFill/>
          </p:spPr>
          <p:txBody>
            <a:bodyPr wrap="square" rtlCol="0">
              <a:spAutoFit/>
            </a:bodyPr>
            <a:lstStyle/>
            <a:p>
              <a:pPr algn="ctr"/>
              <a:r>
                <a:rPr lang="en-US" sz="1200" b="1" dirty="0">
                  <a:solidFill>
                    <a:srgbClr val="0070C0"/>
                  </a:solidFill>
                </a:rPr>
                <a:t>Building your data and analytics strategy</a:t>
              </a:r>
            </a:p>
          </p:txBody>
        </p:sp>
        <p:sp>
          <p:nvSpPr>
            <p:cNvPr id="8" name="TextBox 7">
              <a:extLst>
                <a:ext uri="{FF2B5EF4-FFF2-40B4-BE49-F238E27FC236}">
                  <a16:creationId xmlns:a16="http://schemas.microsoft.com/office/drawing/2014/main" id="{DF935E87-524F-4F46-CF6D-F5C4AED87535}"/>
                </a:ext>
              </a:extLst>
            </p:cNvPr>
            <p:cNvSpPr txBox="1"/>
            <p:nvPr/>
          </p:nvSpPr>
          <p:spPr>
            <a:xfrm>
              <a:off x="4512124" y="3146687"/>
              <a:ext cx="1738818" cy="1754326"/>
            </a:xfrm>
            <a:prstGeom prst="rect">
              <a:avLst/>
            </a:prstGeom>
            <a:noFill/>
          </p:spPr>
          <p:txBody>
            <a:bodyPr wrap="square" rtlCol="0">
              <a:spAutoFit/>
            </a:bodyPr>
            <a:lstStyle/>
            <a:p>
              <a:r>
                <a:rPr lang="en-US" sz="1200" dirty="0">
                  <a:solidFill>
                    <a:schemeClr val="bg2"/>
                  </a:solidFill>
                </a:rPr>
                <a:t>Make sure information is </a:t>
              </a:r>
              <a:r>
                <a:rPr lang="en-US" sz="1200" dirty="0">
                  <a:solidFill>
                    <a:schemeClr val="accent1">
                      <a:lumMod val="50000"/>
                    </a:schemeClr>
                  </a:solidFill>
                </a:rPr>
                <a:t>reliable</a:t>
              </a:r>
              <a:r>
                <a:rPr lang="en-US" sz="1200" dirty="0">
                  <a:solidFill>
                    <a:schemeClr val="bg2"/>
                  </a:solidFill>
                </a:rPr>
                <a:t>. Empower data-driven decisions across lines of business. Drive the strategy. And know how to </a:t>
              </a:r>
              <a:r>
                <a:rPr lang="en-US" sz="1200" dirty="0">
                  <a:solidFill>
                    <a:schemeClr val="accent1">
                      <a:lumMod val="50000"/>
                    </a:schemeClr>
                  </a:solidFill>
                </a:rPr>
                <a:t>harvest</a:t>
              </a:r>
              <a:r>
                <a:rPr lang="en-US" sz="1200" dirty="0">
                  <a:solidFill>
                    <a:schemeClr val="bg2"/>
                  </a:solidFill>
                </a:rPr>
                <a:t> every last bit of value out of (your) big data</a:t>
              </a:r>
            </a:p>
          </p:txBody>
        </p:sp>
        <p:pic>
          <p:nvPicPr>
            <p:cNvPr id="9" name="Graphic 8" descr="Monitor outline">
              <a:extLst>
                <a:ext uri="{FF2B5EF4-FFF2-40B4-BE49-F238E27FC236}">
                  <a16:creationId xmlns:a16="http://schemas.microsoft.com/office/drawing/2014/main" id="{B3FAA9B3-7512-DE34-1DAF-0B62F720E2D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924333" y="1429995"/>
              <a:ext cx="914400" cy="914400"/>
            </a:xfrm>
            <a:prstGeom prst="rect">
              <a:avLst/>
            </a:prstGeom>
          </p:spPr>
        </p:pic>
        <p:sp>
          <p:nvSpPr>
            <p:cNvPr id="10" name="TextBox 9">
              <a:extLst>
                <a:ext uri="{FF2B5EF4-FFF2-40B4-BE49-F238E27FC236}">
                  <a16:creationId xmlns:a16="http://schemas.microsoft.com/office/drawing/2014/main" id="{1F26C4D7-F8C8-A199-C783-95CA7B5A8BD4}"/>
                </a:ext>
              </a:extLst>
            </p:cNvPr>
            <p:cNvSpPr txBox="1"/>
            <p:nvPr/>
          </p:nvSpPr>
          <p:spPr>
            <a:xfrm>
              <a:off x="6567806" y="2475400"/>
              <a:ext cx="1738818" cy="646331"/>
            </a:xfrm>
            <a:prstGeom prst="rect">
              <a:avLst/>
            </a:prstGeom>
            <a:noFill/>
          </p:spPr>
          <p:txBody>
            <a:bodyPr wrap="square" rtlCol="0">
              <a:spAutoFit/>
            </a:bodyPr>
            <a:lstStyle/>
            <a:p>
              <a:pPr algn="ctr"/>
              <a:r>
                <a:rPr lang="en-US" sz="1200" b="1" dirty="0">
                  <a:solidFill>
                    <a:srgbClr val="0070C0"/>
                  </a:solidFill>
                </a:rPr>
                <a:t>Data lake and data warehouse – know the difference</a:t>
              </a:r>
            </a:p>
          </p:txBody>
        </p:sp>
        <p:sp>
          <p:nvSpPr>
            <p:cNvPr id="11" name="TextBox 10">
              <a:extLst>
                <a:ext uri="{FF2B5EF4-FFF2-40B4-BE49-F238E27FC236}">
                  <a16:creationId xmlns:a16="http://schemas.microsoft.com/office/drawing/2014/main" id="{8FDB792E-08BC-3B41-5EA7-E82BA5DF1993}"/>
                </a:ext>
              </a:extLst>
            </p:cNvPr>
            <p:cNvSpPr txBox="1"/>
            <p:nvPr/>
          </p:nvSpPr>
          <p:spPr>
            <a:xfrm>
              <a:off x="6567806" y="3236839"/>
              <a:ext cx="1738818" cy="1569660"/>
            </a:xfrm>
            <a:prstGeom prst="rect">
              <a:avLst/>
            </a:prstGeom>
            <a:noFill/>
          </p:spPr>
          <p:txBody>
            <a:bodyPr wrap="square" rtlCol="0">
              <a:spAutoFit/>
            </a:bodyPr>
            <a:lstStyle/>
            <a:p>
              <a:r>
                <a:rPr lang="en-US" sz="1200" dirty="0">
                  <a:solidFill>
                    <a:schemeClr val="accent1">
                      <a:lumMod val="50000"/>
                    </a:schemeClr>
                  </a:solidFill>
                </a:rPr>
                <a:t>Data lake </a:t>
              </a:r>
              <a:r>
                <a:rPr lang="en-US" sz="1200" dirty="0">
                  <a:solidFill>
                    <a:schemeClr val="bg2"/>
                  </a:solidFill>
                </a:rPr>
                <a:t>stores all data (structured, unstructured) in its raw form for diverse uses. </a:t>
              </a:r>
              <a:r>
                <a:rPr lang="en-US" sz="1200" dirty="0">
                  <a:solidFill>
                    <a:schemeClr val="accent1">
                      <a:lumMod val="50000"/>
                    </a:schemeClr>
                  </a:solidFill>
                </a:rPr>
                <a:t>Data warehouse </a:t>
              </a:r>
              <a:r>
                <a:rPr lang="en-US" sz="1200" dirty="0">
                  <a:solidFill>
                    <a:schemeClr val="bg2"/>
                  </a:solidFill>
                </a:rPr>
                <a:t>holds organized, specific data for predefined business analytics.</a:t>
              </a:r>
            </a:p>
          </p:txBody>
        </p:sp>
        <p:pic>
          <p:nvPicPr>
            <p:cNvPr id="12" name="Graphic 11" descr="Document with solid fill">
              <a:extLst>
                <a:ext uri="{FF2B5EF4-FFF2-40B4-BE49-F238E27FC236}">
                  <a16:creationId xmlns:a16="http://schemas.microsoft.com/office/drawing/2014/main" id="{C37E66FC-38DC-0B5F-739D-9CC430FB081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980015" y="1520147"/>
              <a:ext cx="914400" cy="914400"/>
            </a:xfrm>
            <a:prstGeom prst="rect">
              <a:avLst/>
            </a:prstGeom>
          </p:spPr>
        </p:pic>
        <p:sp>
          <p:nvSpPr>
            <p:cNvPr id="13" name="TextBox 12">
              <a:extLst>
                <a:ext uri="{FF2B5EF4-FFF2-40B4-BE49-F238E27FC236}">
                  <a16:creationId xmlns:a16="http://schemas.microsoft.com/office/drawing/2014/main" id="{5EFC5684-03EA-27D3-8E5A-F125CE321AAC}"/>
                </a:ext>
              </a:extLst>
            </p:cNvPr>
            <p:cNvSpPr txBox="1"/>
            <p:nvPr/>
          </p:nvSpPr>
          <p:spPr>
            <a:xfrm>
              <a:off x="8498931" y="2488234"/>
              <a:ext cx="1738818" cy="461665"/>
            </a:xfrm>
            <a:prstGeom prst="rect">
              <a:avLst/>
            </a:prstGeom>
            <a:noFill/>
          </p:spPr>
          <p:txBody>
            <a:bodyPr wrap="square" rtlCol="0">
              <a:spAutoFit/>
            </a:bodyPr>
            <a:lstStyle/>
            <a:p>
              <a:pPr algn="ctr"/>
              <a:r>
                <a:rPr lang="en-US" sz="1200" b="1" dirty="0">
                  <a:solidFill>
                    <a:srgbClr val="0070C0"/>
                  </a:solidFill>
                </a:rPr>
                <a:t>New Analytics Ecosystem</a:t>
              </a:r>
            </a:p>
          </p:txBody>
        </p:sp>
        <p:sp>
          <p:nvSpPr>
            <p:cNvPr id="14" name="TextBox 13">
              <a:extLst>
                <a:ext uri="{FF2B5EF4-FFF2-40B4-BE49-F238E27FC236}">
                  <a16:creationId xmlns:a16="http://schemas.microsoft.com/office/drawing/2014/main" id="{5875E052-838E-8153-5F50-1D69C56B58B5}"/>
                </a:ext>
              </a:extLst>
            </p:cNvPr>
            <p:cNvSpPr txBox="1"/>
            <p:nvPr/>
          </p:nvSpPr>
          <p:spPr>
            <a:xfrm>
              <a:off x="8498931" y="3249673"/>
              <a:ext cx="1738818" cy="1754326"/>
            </a:xfrm>
            <a:prstGeom prst="rect">
              <a:avLst/>
            </a:prstGeom>
            <a:noFill/>
          </p:spPr>
          <p:txBody>
            <a:bodyPr wrap="square" rtlCol="0">
              <a:spAutoFit/>
            </a:bodyPr>
            <a:lstStyle/>
            <a:p>
              <a:r>
                <a:rPr lang="en-US" sz="1200" dirty="0">
                  <a:solidFill>
                    <a:schemeClr val="bg2"/>
                  </a:solidFill>
                </a:rPr>
                <a:t>Cloud, containers and on-demand compute.</a:t>
              </a:r>
            </a:p>
            <a:p>
              <a:r>
                <a:rPr lang="en-US" sz="1200" dirty="0">
                  <a:solidFill>
                    <a:schemeClr val="bg2"/>
                  </a:solidFill>
                </a:rPr>
                <a:t>Create your </a:t>
              </a:r>
              <a:r>
                <a:rPr lang="en-US" sz="1200" dirty="0">
                  <a:solidFill>
                    <a:schemeClr val="accent1">
                      <a:lumMod val="50000"/>
                    </a:schemeClr>
                  </a:solidFill>
                </a:rPr>
                <a:t>own ecosystem </a:t>
              </a:r>
              <a:r>
                <a:rPr lang="en-US" sz="1200" dirty="0">
                  <a:solidFill>
                    <a:schemeClr val="bg2"/>
                  </a:solidFill>
                </a:rPr>
                <a:t>to bring data and analytics to everyone at the company, whenever they want, wherever they are.</a:t>
              </a:r>
            </a:p>
          </p:txBody>
        </p:sp>
        <p:pic>
          <p:nvPicPr>
            <p:cNvPr id="15" name="Graphic 14" descr="Bar chart with solid fill">
              <a:extLst>
                <a:ext uri="{FF2B5EF4-FFF2-40B4-BE49-F238E27FC236}">
                  <a16:creationId xmlns:a16="http://schemas.microsoft.com/office/drawing/2014/main" id="{EA209917-E0F0-7CF1-D62B-EEB2C3A6820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8911140" y="1532981"/>
              <a:ext cx="914400" cy="914400"/>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 name="Title 4">
            <a:extLst>
              <a:ext uri="{FF2B5EF4-FFF2-40B4-BE49-F238E27FC236}">
                <a16:creationId xmlns:a16="http://schemas.microsoft.com/office/drawing/2014/main" id="{E2F25165-FA4C-FF3F-26EB-0CB2E46589CB}"/>
              </a:ext>
            </a:extLst>
          </p:cNvPr>
          <p:cNvSpPr txBox="1">
            <a:spLocks/>
          </p:cNvSpPr>
          <p:nvPr/>
        </p:nvSpPr>
        <p:spPr>
          <a:xfrm>
            <a:off x="914400" y="2125980"/>
            <a:ext cx="10363200" cy="677108"/>
          </a:xfrm>
          <a:prstGeom prst="rect">
            <a:avLst/>
          </a:prstGeom>
          <a:noFill/>
          <a:ln>
            <a:noFill/>
          </a:ln>
        </p:spPr>
        <p:txBody>
          <a:bodyPr spcFirstLastPara="1" wrap="square" lIns="121900" tIns="121900" rIns="121900" bIns="121900"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r>
              <a:rPr lang="en-US" sz="4400" b="1" dirty="0">
                <a:solidFill>
                  <a:srgbClr val="2663BC"/>
                </a:solidFill>
                <a:latin typeface="Söhne"/>
              </a:rPr>
              <a:t>Data - Information, Knowledge &amp; Competitive Advantage</a:t>
            </a:r>
          </a:p>
        </p:txBody>
      </p:sp>
      <p:sp>
        <p:nvSpPr>
          <p:cNvPr id="3" name="Subtitle 5">
            <a:extLst>
              <a:ext uri="{FF2B5EF4-FFF2-40B4-BE49-F238E27FC236}">
                <a16:creationId xmlns:a16="http://schemas.microsoft.com/office/drawing/2014/main" id="{42436EDC-7A3C-583B-50AF-8E2CBDF13A52}"/>
              </a:ext>
            </a:extLst>
          </p:cNvPr>
          <p:cNvSpPr txBox="1">
            <a:spLocks/>
          </p:cNvSpPr>
          <p:nvPr/>
        </p:nvSpPr>
        <p:spPr>
          <a:xfrm>
            <a:off x="1828800" y="3059668"/>
            <a:ext cx="8534400" cy="369332"/>
          </a:xfrm>
          <a:prstGeom prst="rect">
            <a:avLst/>
          </a:prstGeom>
        </p:spPr>
        <p:txBody>
          <a:bodyPr wrap="square" lIns="0" tIns="0" rIns="0" bIns="0">
            <a:spAutoFit/>
          </a:bodyPr>
          <a:lstStyle>
            <a:lvl1pPr marL="0">
              <a:defRPr sz="2200" b="0" i="0">
                <a:solidFill>
                  <a:srgbClr val="31313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From ingredients to yummy cake</a:t>
            </a:r>
            <a:endParaRPr kumimoji="0" lang="en-US" sz="2200" b="0" i="0" u="none" strike="noStrike" kern="0" cap="none" spc="0" normalizeH="0" baseline="0" noProof="0" dirty="0">
              <a:ln>
                <a:noFill/>
              </a:ln>
              <a:solidFill>
                <a:srgbClr val="FFC000"/>
              </a:solidFill>
              <a:effectLst/>
              <a:uLnTx/>
              <a:uFillTx/>
              <a:latin typeface="Carlito"/>
              <a:ea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prstGeom prst="rect">
            <a:avLst/>
          </a:prstGeom>
          <a:noFill/>
          <a:ln>
            <a:noFill/>
          </a:ln>
        </p:spPr>
        <p:txBody>
          <a:bodyPr spcFirstLastPara="1" wrap="square" lIns="0" tIns="12700" rIns="0" bIns="0" anchor="t" anchorCtr="0">
            <a:spAutoFit/>
          </a:bodyPr>
          <a:lstStyle/>
          <a:p>
            <a:pPr marL="12700"/>
            <a:r>
              <a:rPr lang="en-US" sz="3200" dirty="0">
                <a:latin typeface="Arial"/>
                <a:cs typeface="Arial"/>
              </a:rPr>
              <a:t>Key themes</a:t>
            </a:r>
            <a:endParaRPr sz="3200" dirty="0">
              <a:latin typeface="Arial"/>
              <a:cs typeface="Arial"/>
            </a:endParaRPr>
          </a:p>
        </p:txBody>
      </p:sp>
      <p:sp>
        <p:nvSpPr>
          <p:cNvPr id="234" name="Google Shape;234;p33"/>
          <p:cNvSpPr txBox="1"/>
          <p:nvPr/>
        </p:nvSpPr>
        <p:spPr>
          <a:xfrm>
            <a:off x="213156" y="1606041"/>
            <a:ext cx="5201682" cy="289823"/>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800" dirty="0">
                <a:solidFill>
                  <a:schemeClr val="tx2">
                    <a:lumMod val="10000"/>
                  </a:schemeClr>
                </a:solidFill>
                <a:latin typeface="Arial"/>
                <a:ea typeface="Arial"/>
                <a:cs typeface="Arial"/>
                <a:sym typeface="Arial"/>
              </a:rPr>
              <a:t>Data has potential value that is </a:t>
            </a:r>
            <a:r>
              <a:rPr lang="en-US" sz="1800" b="1" dirty="0">
                <a:solidFill>
                  <a:schemeClr val="accent1">
                    <a:lumMod val="50000"/>
                  </a:schemeClr>
                </a:solidFill>
                <a:latin typeface="Arial"/>
                <a:ea typeface="Arial"/>
                <a:cs typeface="Arial"/>
                <a:sym typeface="Arial"/>
              </a:rPr>
              <a:t>proportional</a:t>
            </a:r>
            <a:r>
              <a:rPr lang="en-US" sz="1800" dirty="0">
                <a:solidFill>
                  <a:schemeClr val="accent1">
                    <a:lumMod val="50000"/>
                  </a:schemeClr>
                </a:solidFill>
                <a:latin typeface="Arial"/>
                <a:ea typeface="Arial"/>
                <a:cs typeface="Arial"/>
                <a:sym typeface="Arial"/>
              </a:rPr>
              <a:t> </a:t>
            </a:r>
            <a:r>
              <a:rPr lang="en-US" sz="1800" dirty="0">
                <a:solidFill>
                  <a:schemeClr val="tx2">
                    <a:lumMod val="10000"/>
                  </a:schemeClr>
                </a:solidFill>
                <a:latin typeface="Arial"/>
                <a:ea typeface="Arial"/>
                <a:cs typeface="Arial"/>
                <a:sym typeface="Arial"/>
              </a:rPr>
              <a:t>to its:</a:t>
            </a:r>
          </a:p>
        </p:txBody>
      </p:sp>
      <p:sp>
        <p:nvSpPr>
          <p:cNvPr id="235" name="Google Shape;235;p33"/>
          <p:cNvSpPr txBox="1"/>
          <p:nvPr/>
        </p:nvSpPr>
        <p:spPr>
          <a:xfrm>
            <a:off x="650167" y="2299120"/>
            <a:ext cx="3217903" cy="2506445"/>
          </a:xfrm>
          <a:prstGeom prst="rect">
            <a:avLst/>
          </a:prstGeom>
          <a:noFill/>
          <a:ln>
            <a:noFill/>
          </a:ln>
        </p:spPr>
        <p:txBody>
          <a:bodyPr spcFirstLastPara="1" wrap="square" lIns="0" tIns="165725" rIns="0" bIns="0" anchor="t" anchorCtr="0">
            <a:spAutoFit/>
          </a:bodyPr>
          <a:lstStyle/>
          <a:p>
            <a:pPr marL="355600" marR="76835" indent="-342900">
              <a:spcBef>
                <a:spcPts val="1200"/>
              </a:spcBef>
              <a:buClr>
                <a:schemeClr val="dk1"/>
              </a:buClr>
              <a:buSzPts val="1600"/>
              <a:buFont typeface="Noto Sans Symbols"/>
              <a:buChar char="❖"/>
            </a:pPr>
            <a:r>
              <a:rPr lang="en-US" sz="1600" b="1" dirty="0">
                <a:solidFill>
                  <a:schemeClr val="accent1">
                    <a:lumMod val="50000"/>
                  </a:schemeClr>
                </a:solidFill>
              </a:rPr>
              <a:t>Availability</a:t>
            </a:r>
          </a:p>
          <a:p>
            <a:pPr marL="355600" marR="76835" indent="-342900">
              <a:spcBef>
                <a:spcPts val="1200"/>
              </a:spcBef>
              <a:buClr>
                <a:schemeClr val="dk1"/>
              </a:buClr>
              <a:buSzPts val="1600"/>
              <a:buFont typeface="Noto Sans Symbols"/>
              <a:buChar char="❖"/>
            </a:pPr>
            <a:r>
              <a:rPr lang="en-US" sz="1600" b="1" dirty="0">
                <a:solidFill>
                  <a:schemeClr val="accent1">
                    <a:lumMod val="50000"/>
                  </a:schemeClr>
                </a:solidFill>
              </a:rPr>
              <a:t>Quality</a:t>
            </a:r>
          </a:p>
          <a:p>
            <a:pPr marL="355600" marR="76835" indent="-342900">
              <a:spcBef>
                <a:spcPts val="1200"/>
              </a:spcBef>
              <a:buClr>
                <a:schemeClr val="dk1"/>
              </a:buClr>
              <a:buSzPts val="1600"/>
              <a:buFont typeface="Noto Sans Symbols"/>
              <a:buChar char="❖"/>
            </a:pPr>
            <a:r>
              <a:rPr lang="en-US" sz="1600" b="1" dirty="0">
                <a:solidFill>
                  <a:schemeClr val="accent1">
                    <a:lumMod val="50000"/>
                  </a:schemeClr>
                </a:solidFill>
              </a:rPr>
              <a:t>Relevance</a:t>
            </a:r>
            <a:r>
              <a:rPr lang="en-US" sz="1600" dirty="0">
                <a:solidFill>
                  <a:schemeClr val="tx2">
                    <a:lumMod val="10000"/>
                  </a:schemeClr>
                </a:solidFill>
              </a:rPr>
              <a:t> to inform key business decisions</a:t>
            </a:r>
            <a:endParaRPr sz="1600" dirty="0">
              <a:solidFill>
                <a:schemeClr val="tx2">
                  <a:lumMod val="10000"/>
                </a:schemeClr>
              </a:solidFill>
            </a:endParaRPr>
          </a:p>
          <a:p>
            <a:pPr marL="355600" marR="76835" indent="-342900">
              <a:spcBef>
                <a:spcPts val="1200"/>
              </a:spcBef>
              <a:buClr>
                <a:schemeClr val="dk1"/>
              </a:buClr>
              <a:buSzPts val="1600"/>
              <a:buFont typeface="Noto Sans Symbols"/>
              <a:buChar char="❖"/>
            </a:pPr>
            <a:r>
              <a:rPr lang="en-US" sz="1600" b="1" dirty="0">
                <a:solidFill>
                  <a:schemeClr val="accent1">
                    <a:lumMod val="50000"/>
                  </a:schemeClr>
                </a:solidFill>
              </a:rPr>
              <a:t>Skills </a:t>
            </a:r>
            <a:r>
              <a:rPr lang="en-US" sz="1600" dirty="0">
                <a:solidFill>
                  <a:schemeClr val="tx2">
                    <a:lumMod val="10000"/>
                  </a:schemeClr>
                </a:solidFill>
              </a:rPr>
              <a:t>of data engineers, data scientists, and business analytic consultants</a:t>
            </a:r>
            <a:endParaRPr sz="1600" dirty="0">
              <a:solidFill>
                <a:schemeClr val="tx2">
                  <a:lumMod val="10000"/>
                </a:schemeClr>
              </a:solidFill>
            </a:endParaRPr>
          </a:p>
        </p:txBody>
      </p:sp>
      <p:grpSp>
        <p:nvGrpSpPr>
          <p:cNvPr id="236" name="Google Shape;236;p33"/>
          <p:cNvGrpSpPr/>
          <p:nvPr/>
        </p:nvGrpSpPr>
        <p:grpSpPr>
          <a:xfrm>
            <a:off x="3517900" y="827532"/>
            <a:ext cx="8128000" cy="5080000"/>
            <a:chOff x="3505200" y="827532"/>
            <a:chExt cx="8128000" cy="5080000"/>
          </a:xfrm>
        </p:grpSpPr>
        <p:sp>
          <p:nvSpPr>
            <p:cNvPr id="237" name="Google Shape;237;p33"/>
            <p:cNvSpPr/>
            <p:nvPr/>
          </p:nvSpPr>
          <p:spPr>
            <a:xfrm>
              <a:off x="3505200" y="827532"/>
              <a:ext cx="8128000" cy="5080000"/>
            </a:xfrm>
            <a:custGeom>
              <a:avLst/>
              <a:gdLst/>
              <a:ahLst/>
              <a:cxnLst/>
              <a:rect l="l" t="t" r="r" b="b"/>
              <a:pathLst>
                <a:path w="8128000" h="5080000" extrusionOk="0">
                  <a:moveTo>
                    <a:pt x="6786118" y="0"/>
                  </a:moveTo>
                  <a:lnTo>
                    <a:pt x="6857619" y="635000"/>
                  </a:lnTo>
                  <a:lnTo>
                    <a:pt x="6732378" y="659492"/>
                  </a:lnTo>
                  <a:lnTo>
                    <a:pt x="6608221" y="684592"/>
                  </a:lnTo>
                  <a:lnTo>
                    <a:pt x="6485148" y="710300"/>
                  </a:lnTo>
                  <a:lnTo>
                    <a:pt x="6363159" y="736617"/>
                  </a:lnTo>
                  <a:lnTo>
                    <a:pt x="6242253" y="763541"/>
                  </a:lnTo>
                  <a:lnTo>
                    <a:pt x="6122431" y="791074"/>
                  </a:lnTo>
                  <a:lnTo>
                    <a:pt x="6003692" y="819215"/>
                  </a:lnTo>
                  <a:lnTo>
                    <a:pt x="5886037" y="847963"/>
                  </a:lnTo>
                  <a:lnTo>
                    <a:pt x="5769466" y="877320"/>
                  </a:lnTo>
                  <a:lnTo>
                    <a:pt x="5653978" y="907286"/>
                  </a:lnTo>
                  <a:lnTo>
                    <a:pt x="5539574" y="937859"/>
                  </a:lnTo>
                  <a:lnTo>
                    <a:pt x="5426254" y="969040"/>
                  </a:lnTo>
                  <a:lnTo>
                    <a:pt x="5314017" y="1000830"/>
                  </a:lnTo>
                  <a:lnTo>
                    <a:pt x="5202864" y="1033227"/>
                  </a:lnTo>
                  <a:lnTo>
                    <a:pt x="5092795" y="1066233"/>
                  </a:lnTo>
                  <a:lnTo>
                    <a:pt x="4983809" y="1099847"/>
                  </a:lnTo>
                  <a:lnTo>
                    <a:pt x="4875907" y="1134069"/>
                  </a:lnTo>
                  <a:lnTo>
                    <a:pt x="4769088" y="1168899"/>
                  </a:lnTo>
                  <a:lnTo>
                    <a:pt x="4663354" y="1204337"/>
                  </a:lnTo>
                  <a:lnTo>
                    <a:pt x="4558702" y="1240384"/>
                  </a:lnTo>
                  <a:lnTo>
                    <a:pt x="4455135" y="1277038"/>
                  </a:lnTo>
                  <a:lnTo>
                    <a:pt x="4352651" y="1314301"/>
                  </a:lnTo>
                  <a:lnTo>
                    <a:pt x="4251251" y="1352171"/>
                  </a:lnTo>
                  <a:lnTo>
                    <a:pt x="4150934" y="1390650"/>
                  </a:lnTo>
                  <a:lnTo>
                    <a:pt x="4051701" y="1429737"/>
                  </a:lnTo>
                  <a:lnTo>
                    <a:pt x="3953552" y="1469433"/>
                  </a:lnTo>
                  <a:lnTo>
                    <a:pt x="3856486" y="1509736"/>
                  </a:lnTo>
                  <a:lnTo>
                    <a:pt x="3760504" y="1550647"/>
                  </a:lnTo>
                  <a:lnTo>
                    <a:pt x="3665606" y="1592167"/>
                  </a:lnTo>
                  <a:lnTo>
                    <a:pt x="3571791" y="1634295"/>
                  </a:lnTo>
                  <a:lnTo>
                    <a:pt x="3479060" y="1677030"/>
                  </a:lnTo>
                  <a:lnTo>
                    <a:pt x="3387413" y="1720374"/>
                  </a:lnTo>
                  <a:lnTo>
                    <a:pt x="3341995" y="1742274"/>
                  </a:lnTo>
                  <a:lnTo>
                    <a:pt x="3296849" y="1764327"/>
                  </a:lnTo>
                  <a:lnTo>
                    <a:pt x="3251973" y="1786531"/>
                  </a:lnTo>
                  <a:lnTo>
                    <a:pt x="3207369" y="1808887"/>
                  </a:lnTo>
                  <a:lnTo>
                    <a:pt x="3163035" y="1831395"/>
                  </a:lnTo>
                  <a:lnTo>
                    <a:pt x="3118972" y="1854055"/>
                  </a:lnTo>
                  <a:lnTo>
                    <a:pt x="3075180" y="1876867"/>
                  </a:lnTo>
                  <a:lnTo>
                    <a:pt x="3031659" y="1899832"/>
                  </a:lnTo>
                  <a:lnTo>
                    <a:pt x="2988409" y="1922948"/>
                  </a:lnTo>
                  <a:lnTo>
                    <a:pt x="2945430" y="1946217"/>
                  </a:lnTo>
                  <a:lnTo>
                    <a:pt x="2902722" y="1969637"/>
                  </a:lnTo>
                  <a:lnTo>
                    <a:pt x="2860285" y="1993209"/>
                  </a:lnTo>
                  <a:lnTo>
                    <a:pt x="2818118" y="2016934"/>
                  </a:lnTo>
                  <a:lnTo>
                    <a:pt x="2776223" y="2040810"/>
                  </a:lnTo>
                  <a:lnTo>
                    <a:pt x="2734598" y="2064839"/>
                  </a:lnTo>
                  <a:lnTo>
                    <a:pt x="2693244" y="2089020"/>
                  </a:lnTo>
                  <a:lnTo>
                    <a:pt x="2652162" y="2113352"/>
                  </a:lnTo>
                  <a:lnTo>
                    <a:pt x="2611350" y="2137837"/>
                  </a:lnTo>
                  <a:lnTo>
                    <a:pt x="2570809" y="2162474"/>
                  </a:lnTo>
                  <a:lnTo>
                    <a:pt x="2530539" y="2187262"/>
                  </a:lnTo>
                  <a:lnTo>
                    <a:pt x="2490540" y="2212203"/>
                  </a:lnTo>
                  <a:lnTo>
                    <a:pt x="2450811" y="2237296"/>
                  </a:lnTo>
                  <a:lnTo>
                    <a:pt x="2411354" y="2262541"/>
                  </a:lnTo>
                  <a:lnTo>
                    <a:pt x="2372168" y="2287938"/>
                  </a:lnTo>
                  <a:lnTo>
                    <a:pt x="2333252" y="2313487"/>
                  </a:lnTo>
                  <a:lnTo>
                    <a:pt x="2294608" y="2339188"/>
                  </a:lnTo>
                  <a:lnTo>
                    <a:pt x="2256234" y="2365041"/>
                  </a:lnTo>
                  <a:lnTo>
                    <a:pt x="2218131" y="2391046"/>
                  </a:lnTo>
                  <a:lnTo>
                    <a:pt x="2180299" y="2417203"/>
                  </a:lnTo>
                  <a:lnTo>
                    <a:pt x="2142738" y="2443512"/>
                  </a:lnTo>
                  <a:lnTo>
                    <a:pt x="2105448" y="2469973"/>
                  </a:lnTo>
                  <a:lnTo>
                    <a:pt x="2068429" y="2496587"/>
                  </a:lnTo>
                  <a:lnTo>
                    <a:pt x="2031681" y="2523352"/>
                  </a:lnTo>
                  <a:lnTo>
                    <a:pt x="1995204" y="2550269"/>
                  </a:lnTo>
                  <a:lnTo>
                    <a:pt x="1958997" y="2577339"/>
                  </a:lnTo>
                  <a:lnTo>
                    <a:pt x="1923062" y="2604560"/>
                  </a:lnTo>
                  <a:lnTo>
                    <a:pt x="1887397" y="2631933"/>
                  </a:lnTo>
                  <a:lnTo>
                    <a:pt x="1852004" y="2659459"/>
                  </a:lnTo>
                  <a:lnTo>
                    <a:pt x="1816881" y="2687136"/>
                  </a:lnTo>
                  <a:lnTo>
                    <a:pt x="1782029" y="2714966"/>
                  </a:lnTo>
                  <a:lnTo>
                    <a:pt x="1747448" y="2742948"/>
                  </a:lnTo>
                  <a:lnTo>
                    <a:pt x="1713138" y="2771081"/>
                  </a:lnTo>
                  <a:lnTo>
                    <a:pt x="1679099" y="2799367"/>
                  </a:lnTo>
                  <a:lnTo>
                    <a:pt x="1645331" y="2827805"/>
                  </a:lnTo>
                  <a:lnTo>
                    <a:pt x="1611834" y="2856394"/>
                  </a:lnTo>
                  <a:lnTo>
                    <a:pt x="1578608" y="2885136"/>
                  </a:lnTo>
                  <a:lnTo>
                    <a:pt x="1545652" y="2914030"/>
                  </a:lnTo>
                  <a:lnTo>
                    <a:pt x="1512968" y="2943076"/>
                  </a:lnTo>
                  <a:lnTo>
                    <a:pt x="1480554" y="2972274"/>
                  </a:lnTo>
                  <a:lnTo>
                    <a:pt x="1448411" y="3001624"/>
                  </a:lnTo>
                  <a:lnTo>
                    <a:pt x="1416539" y="3031126"/>
                  </a:lnTo>
                  <a:lnTo>
                    <a:pt x="1384939" y="3060780"/>
                  </a:lnTo>
                  <a:lnTo>
                    <a:pt x="1353609" y="3090586"/>
                  </a:lnTo>
                  <a:lnTo>
                    <a:pt x="1322550" y="3120544"/>
                  </a:lnTo>
                  <a:lnTo>
                    <a:pt x="1291761" y="3150654"/>
                  </a:lnTo>
                  <a:lnTo>
                    <a:pt x="1261244" y="3180917"/>
                  </a:lnTo>
                  <a:lnTo>
                    <a:pt x="1230998" y="3211331"/>
                  </a:lnTo>
                  <a:lnTo>
                    <a:pt x="1201022" y="3241897"/>
                  </a:lnTo>
                  <a:lnTo>
                    <a:pt x="1171318" y="3272616"/>
                  </a:lnTo>
                  <a:lnTo>
                    <a:pt x="1141884" y="3303486"/>
                  </a:lnTo>
                  <a:lnTo>
                    <a:pt x="1112722" y="3334509"/>
                  </a:lnTo>
                  <a:lnTo>
                    <a:pt x="1083830" y="3365683"/>
                  </a:lnTo>
                  <a:lnTo>
                    <a:pt x="1055209" y="3397010"/>
                  </a:lnTo>
                  <a:lnTo>
                    <a:pt x="1026859" y="3428488"/>
                  </a:lnTo>
                  <a:lnTo>
                    <a:pt x="998780" y="3460119"/>
                  </a:lnTo>
                  <a:lnTo>
                    <a:pt x="970972" y="3491902"/>
                  </a:lnTo>
                  <a:lnTo>
                    <a:pt x="943435" y="3523836"/>
                  </a:lnTo>
                  <a:lnTo>
                    <a:pt x="916168" y="3555923"/>
                  </a:lnTo>
                  <a:lnTo>
                    <a:pt x="889173" y="3588162"/>
                  </a:lnTo>
                  <a:lnTo>
                    <a:pt x="862449" y="3620553"/>
                  </a:lnTo>
                  <a:lnTo>
                    <a:pt x="835995" y="3653096"/>
                  </a:lnTo>
                  <a:lnTo>
                    <a:pt x="809812" y="3685791"/>
                  </a:lnTo>
                  <a:lnTo>
                    <a:pt x="783901" y="3718638"/>
                  </a:lnTo>
                  <a:lnTo>
                    <a:pt x="758260" y="3751637"/>
                  </a:lnTo>
                  <a:lnTo>
                    <a:pt x="732890" y="3784788"/>
                  </a:lnTo>
                  <a:lnTo>
                    <a:pt x="707791" y="3818091"/>
                  </a:lnTo>
                  <a:lnTo>
                    <a:pt x="682963" y="3851546"/>
                  </a:lnTo>
                  <a:lnTo>
                    <a:pt x="658406" y="3885153"/>
                  </a:lnTo>
                  <a:lnTo>
                    <a:pt x="634119" y="3918913"/>
                  </a:lnTo>
                  <a:lnTo>
                    <a:pt x="610104" y="3952824"/>
                  </a:lnTo>
                  <a:lnTo>
                    <a:pt x="586359" y="3986887"/>
                  </a:lnTo>
                  <a:lnTo>
                    <a:pt x="562886" y="4021103"/>
                  </a:lnTo>
                  <a:lnTo>
                    <a:pt x="539683" y="4055470"/>
                  </a:lnTo>
                  <a:lnTo>
                    <a:pt x="516752" y="4089990"/>
                  </a:lnTo>
                  <a:lnTo>
                    <a:pt x="494091" y="4124661"/>
                  </a:lnTo>
                  <a:lnTo>
                    <a:pt x="471701" y="4159485"/>
                  </a:lnTo>
                  <a:lnTo>
                    <a:pt x="449582" y="4194461"/>
                  </a:lnTo>
                  <a:lnTo>
                    <a:pt x="427734" y="4229588"/>
                  </a:lnTo>
                  <a:lnTo>
                    <a:pt x="406157" y="4264868"/>
                  </a:lnTo>
                  <a:lnTo>
                    <a:pt x="384850" y="4300300"/>
                  </a:lnTo>
                  <a:lnTo>
                    <a:pt x="363815" y="4335884"/>
                  </a:lnTo>
                  <a:lnTo>
                    <a:pt x="343051" y="4371620"/>
                  </a:lnTo>
                  <a:lnTo>
                    <a:pt x="322557" y="4407508"/>
                  </a:lnTo>
                  <a:lnTo>
                    <a:pt x="302334" y="4443548"/>
                  </a:lnTo>
                  <a:lnTo>
                    <a:pt x="282383" y="4479740"/>
                  </a:lnTo>
                  <a:lnTo>
                    <a:pt x="262702" y="4516084"/>
                  </a:lnTo>
                  <a:lnTo>
                    <a:pt x="243292" y="4552580"/>
                  </a:lnTo>
                  <a:lnTo>
                    <a:pt x="224153" y="4589228"/>
                  </a:lnTo>
                  <a:lnTo>
                    <a:pt x="205285" y="4626028"/>
                  </a:lnTo>
                  <a:lnTo>
                    <a:pt x="186688" y="4662981"/>
                  </a:lnTo>
                  <a:lnTo>
                    <a:pt x="168362" y="4700085"/>
                  </a:lnTo>
                  <a:lnTo>
                    <a:pt x="150306" y="4737342"/>
                  </a:lnTo>
                  <a:lnTo>
                    <a:pt x="132522" y="4774750"/>
                  </a:lnTo>
                  <a:lnTo>
                    <a:pt x="115008" y="4812311"/>
                  </a:lnTo>
                  <a:lnTo>
                    <a:pt x="97766" y="4850023"/>
                  </a:lnTo>
                  <a:lnTo>
                    <a:pt x="80794" y="4887888"/>
                  </a:lnTo>
                  <a:lnTo>
                    <a:pt x="64093" y="4925904"/>
                  </a:lnTo>
                  <a:lnTo>
                    <a:pt x="47664" y="4964073"/>
                  </a:lnTo>
                  <a:lnTo>
                    <a:pt x="31505" y="5002394"/>
                  </a:lnTo>
                  <a:lnTo>
                    <a:pt x="15617" y="5040867"/>
                  </a:lnTo>
                  <a:lnTo>
                    <a:pt x="0" y="5079492"/>
                  </a:lnTo>
                  <a:lnTo>
                    <a:pt x="25353" y="5045403"/>
                  </a:lnTo>
                  <a:lnTo>
                    <a:pt x="50934" y="5011493"/>
                  </a:lnTo>
                  <a:lnTo>
                    <a:pt x="76741" y="4977763"/>
                  </a:lnTo>
                  <a:lnTo>
                    <a:pt x="102775" y="4944213"/>
                  </a:lnTo>
                  <a:lnTo>
                    <a:pt x="129036" y="4910843"/>
                  </a:lnTo>
                  <a:lnTo>
                    <a:pt x="155523" y="4877652"/>
                  </a:lnTo>
                  <a:lnTo>
                    <a:pt x="182236" y="4844641"/>
                  </a:lnTo>
                  <a:lnTo>
                    <a:pt x="209177" y="4811809"/>
                  </a:lnTo>
                  <a:lnTo>
                    <a:pt x="236344" y="4779157"/>
                  </a:lnTo>
                  <a:lnTo>
                    <a:pt x="263737" y="4746685"/>
                  </a:lnTo>
                  <a:lnTo>
                    <a:pt x="291357" y="4714392"/>
                  </a:lnTo>
                  <a:lnTo>
                    <a:pt x="319204" y="4682279"/>
                  </a:lnTo>
                  <a:lnTo>
                    <a:pt x="347278" y="4650345"/>
                  </a:lnTo>
                  <a:lnTo>
                    <a:pt x="375578" y="4618591"/>
                  </a:lnTo>
                  <a:lnTo>
                    <a:pt x="404104" y="4587017"/>
                  </a:lnTo>
                  <a:lnTo>
                    <a:pt x="432857" y="4555622"/>
                  </a:lnTo>
                  <a:lnTo>
                    <a:pt x="461837" y="4524407"/>
                  </a:lnTo>
                  <a:lnTo>
                    <a:pt x="491044" y="4493371"/>
                  </a:lnTo>
                  <a:lnTo>
                    <a:pt x="520477" y="4462516"/>
                  </a:lnTo>
                  <a:lnTo>
                    <a:pt x="550137" y="4431839"/>
                  </a:lnTo>
                  <a:lnTo>
                    <a:pt x="580023" y="4401343"/>
                  </a:lnTo>
                  <a:lnTo>
                    <a:pt x="610136" y="4371026"/>
                  </a:lnTo>
                  <a:lnTo>
                    <a:pt x="640476" y="4340888"/>
                  </a:lnTo>
                  <a:lnTo>
                    <a:pt x="671042" y="4310931"/>
                  </a:lnTo>
                  <a:lnTo>
                    <a:pt x="701835" y="4281152"/>
                  </a:lnTo>
                  <a:lnTo>
                    <a:pt x="732854" y="4251554"/>
                  </a:lnTo>
                  <a:lnTo>
                    <a:pt x="764100" y="4222135"/>
                  </a:lnTo>
                  <a:lnTo>
                    <a:pt x="795573" y="4192896"/>
                  </a:lnTo>
                  <a:lnTo>
                    <a:pt x="827272" y="4163836"/>
                  </a:lnTo>
                  <a:lnTo>
                    <a:pt x="859198" y="4134956"/>
                  </a:lnTo>
                  <a:lnTo>
                    <a:pt x="891351" y="4106256"/>
                  </a:lnTo>
                  <a:lnTo>
                    <a:pt x="923730" y="4077735"/>
                  </a:lnTo>
                  <a:lnTo>
                    <a:pt x="956336" y="4049394"/>
                  </a:lnTo>
                  <a:lnTo>
                    <a:pt x="989168" y="4021232"/>
                  </a:lnTo>
                  <a:lnTo>
                    <a:pt x="1022227" y="3993250"/>
                  </a:lnTo>
                  <a:lnTo>
                    <a:pt x="1055513" y="3965448"/>
                  </a:lnTo>
                  <a:lnTo>
                    <a:pt x="1089025" y="3937825"/>
                  </a:lnTo>
                  <a:lnTo>
                    <a:pt x="1122764" y="3910382"/>
                  </a:lnTo>
                  <a:lnTo>
                    <a:pt x="1156729" y="3883119"/>
                  </a:lnTo>
                  <a:lnTo>
                    <a:pt x="1190921" y="3856035"/>
                  </a:lnTo>
                  <a:lnTo>
                    <a:pt x="1225340" y="3829131"/>
                  </a:lnTo>
                  <a:lnTo>
                    <a:pt x="1259985" y="3802406"/>
                  </a:lnTo>
                  <a:lnTo>
                    <a:pt x="1294857" y="3775861"/>
                  </a:lnTo>
                  <a:lnTo>
                    <a:pt x="1329956" y="3749496"/>
                  </a:lnTo>
                  <a:lnTo>
                    <a:pt x="1365281" y="3723310"/>
                  </a:lnTo>
                  <a:lnTo>
                    <a:pt x="1400832" y="3697304"/>
                  </a:lnTo>
                  <a:lnTo>
                    <a:pt x="1436611" y="3671478"/>
                  </a:lnTo>
                  <a:lnTo>
                    <a:pt x="1472616" y="3645831"/>
                  </a:lnTo>
                  <a:lnTo>
                    <a:pt x="1508847" y="3620364"/>
                  </a:lnTo>
                  <a:lnTo>
                    <a:pt x="1545306" y="3595076"/>
                  </a:lnTo>
                  <a:lnTo>
                    <a:pt x="1581990" y="3569968"/>
                  </a:lnTo>
                  <a:lnTo>
                    <a:pt x="1618902" y="3545040"/>
                  </a:lnTo>
                  <a:lnTo>
                    <a:pt x="1656040" y="3520291"/>
                  </a:lnTo>
                  <a:lnTo>
                    <a:pt x="1693405" y="3495722"/>
                  </a:lnTo>
                  <a:lnTo>
                    <a:pt x="1730996" y="3471333"/>
                  </a:lnTo>
                  <a:lnTo>
                    <a:pt x="1768814" y="3447123"/>
                  </a:lnTo>
                  <a:lnTo>
                    <a:pt x="1806858" y="3423093"/>
                  </a:lnTo>
                  <a:lnTo>
                    <a:pt x="1845129" y="3399242"/>
                  </a:lnTo>
                  <a:lnTo>
                    <a:pt x="1883627" y="3375571"/>
                  </a:lnTo>
                  <a:lnTo>
                    <a:pt x="1922351" y="3352080"/>
                  </a:lnTo>
                  <a:lnTo>
                    <a:pt x="1961302" y="3328768"/>
                  </a:lnTo>
                  <a:lnTo>
                    <a:pt x="2000480" y="3305636"/>
                  </a:lnTo>
                  <a:lnTo>
                    <a:pt x="2039884" y="3282684"/>
                  </a:lnTo>
                  <a:lnTo>
                    <a:pt x="2079515" y="3259911"/>
                  </a:lnTo>
                  <a:lnTo>
                    <a:pt x="2119372" y="3237318"/>
                  </a:lnTo>
                  <a:lnTo>
                    <a:pt x="2159456" y="3214904"/>
                  </a:lnTo>
                  <a:lnTo>
                    <a:pt x="2199767" y="3192670"/>
                  </a:lnTo>
                  <a:lnTo>
                    <a:pt x="2240304" y="3170616"/>
                  </a:lnTo>
                  <a:lnTo>
                    <a:pt x="2281068" y="3148741"/>
                  </a:lnTo>
                  <a:lnTo>
                    <a:pt x="2322058" y="3127046"/>
                  </a:lnTo>
                  <a:lnTo>
                    <a:pt x="2363275" y="3105531"/>
                  </a:lnTo>
                  <a:lnTo>
                    <a:pt x="2404719" y="3084195"/>
                  </a:lnTo>
                  <a:lnTo>
                    <a:pt x="2446389" y="3063039"/>
                  </a:lnTo>
                  <a:lnTo>
                    <a:pt x="2488286" y="3042062"/>
                  </a:lnTo>
                  <a:lnTo>
                    <a:pt x="2530409" y="3021265"/>
                  </a:lnTo>
                  <a:lnTo>
                    <a:pt x="2572759" y="3000648"/>
                  </a:lnTo>
                  <a:lnTo>
                    <a:pt x="2615336" y="2980211"/>
                  </a:lnTo>
                  <a:lnTo>
                    <a:pt x="2658139" y="2959953"/>
                  </a:lnTo>
                  <a:lnTo>
                    <a:pt x="2701169" y="2939874"/>
                  </a:lnTo>
                  <a:lnTo>
                    <a:pt x="2744426" y="2919975"/>
                  </a:lnTo>
                  <a:lnTo>
                    <a:pt x="2787909" y="2900256"/>
                  </a:lnTo>
                  <a:lnTo>
                    <a:pt x="2831618" y="2880717"/>
                  </a:lnTo>
                  <a:lnTo>
                    <a:pt x="2875555" y="2861357"/>
                  </a:lnTo>
                  <a:lnTo>
                    <a:pt x="2919718" y="2842177"/>
                  </a:lnTo>
                  <a:lnTo>
                    <a:pt x="2964107" y="2823176"/>
                  </a:lnTo>
                  <a:lnTo>
                    <a:pt x="3053566" y="2785714"/>
                  </a:lnTo>
                  <a:lnTo>
                    <a:pt x="3143931" y="2748970"/>
                  </a:lnTo>
                  <a:lnTo>
                    <a:pt x="3235203" y="2712945"/>
                  </a:lnTo>
                  <a:lnTo>
                    <a:pt x="3327381" y="2677638"/>
                  </a:lnTo>
                  <a:lnTo>
                    <a:pt x="3420466" y="2643050"/>
                  </a:lnTo>
                  <a:lnTo>
                    <a:pt x="3514457" y="2609180"/>
                  </a:lnTo>
                  <a:lnTo>
                    <a:pt x="3609354" y="2576029"/>
                  </a:lnTo>
                  <a:lnTo>
                    <a:pt x="3705158" y="2543597"/>
                  </a:lnTo>
                  <a:lnTo>
                    <a:pt x="3801868" y="2511883"/>
                  </a:lnTo>
                  <a:lnTo>
                    <a:pt x="3899485" y="2480887"/>
                  </a:lnTo>
                  <a:lnTo>
                    <a:pt x="3998008" y="2450610"/>
                  </a:lnTo>
                  <a:lnTo>
                    <a:pt x="4097437" y="2421052"/>
                  </a:lnTo>
                  <a:lnTo>
                    <a:pt x="4197773" y="2392212"/>
                  </a:lnTo>
                  <a:lnTo>
                    <a:pt x="4299015" y="2364090"/>
                  </a:lnTo>
                  <a:lnTo>
                    <a:pt x="4401164" y="2336688"/>
                  </a:lnTo>
                  <a:lnTo>
                    <a:pt x="4504219" y="2310003"/>
                  </a:lnTo>
                  <a:lnTo>
                    <a:pt x="4608181" y="2284038"/>
                  </a:lnTo>
                  <a:lnTo>
                    <a:pt x="4713049" y="2258791"/>
                  </a:lnTo>
                  <a:lnTo>
                    <a:pt x="4818823" y="2234262"/>
                  </a:lnTo>
                  <a:lnTo>
                    <a:pt x="4925503" y="2210452"/>
                  </a:lnTo>
                  <a:lnTo>
                    <a:pt x="5033091" y="2187360"/>
                  </a:lnTo>
                  <a:lnTo>
                    <a:pt x="5141584" y="2164988"/>
                  </a:lnTo>
                  <a:lnTo>
                    <a:pt x="5250984" y="2143333"/>
                  </a:lnTo>
                  <a:lnTo>
                    <a:pt x="5361290" y="2122397"/>
                  </a:lnTo>
                  <a:lnTo>
                    <a:pt x="5472503" y="2102180"/>
                  </a:lnTo>
                  <a:lnTo>
                    <a:pt x="5584622" y="2082681"/>
                  </a:lnTo>
                  <a:lnTo>
                    <a:pt x="5697647" y="2063901"/>
                  </a:lnTo>
                  <a:lnTo>
                    <a:pt x="5811579" y="2045840"/>
                  </a:lnTo>
                  <a:lnTo>
                    <a:pt x="5926417" y="2028497"/>
                  </a:lnTo>
                  <a:lnTo>
                    <a:pt x="6042162" y="2011872"/>
                  </a:lnTo>
                  <a:lnTo>
                    <a:pt x="6158812" y="1995966"/>
                  </a:lnTo>
                  <a:lnTo>
                    <a:pt x="6276370" y="1980779"/>
                  </a:lnTo>
                  <a:lnTo>
                    <a:pt x="6394833" y="1966310"/>
                  </a:lnTo>
                  <a:lnTo>
                    <a:pt x="6514204" y="1952560"/>
                  </a:lnTo>
                  <a:lnTo>
                    <a:pt x="6634480" y="1939529"/>
                  </a:lnTo>
                  <a:lnTo>
                    <a:pt x="6755663" y="1927216"/>
                  </a:lnTo>
                  <a:lnTo>
                    <a:pt x="6877752" y="1915621"/>
                  </a:lnTo>
                  <a:lnTo>
                    <a:pt x="7000748" y="1904745"/>
                  </a:lnTo>
                  <a:lnTo>
                    <a:pt x="7072249" y="2539745"/>
                  </a:lnTo>
                  <a:lnTo>
                    <a:pt x="8127492" y="1015872"/>
                  </a:lnTo>
                  <a:lnTo>
                    <a:pt x="6786118" y="0"/>
                  </a:lnTo>
                  <a:close/>
                </a:path>
              </a:pathLst>
            </a:custGeom>
            <a:solidFill>
              <a:srgbClr val="D0D7E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38" name="Google Shape;238;p33"/>
            <p:cNvPicPr preferRelativeResize="0"/>
            <p:nvPr/>
          </p:nvPicPr>
          <p:blipFill rotWithShape="1">
            <a:blip r:embed="rId3">
              <a:alphaModFix/>
            </a:blip>
            <a:srcRect/>
            <a:stretch/>
          </p:blipFill>
          <p:spPr>
            <a:xfrm>
              <a:off x="4524755" y="4273296"/>
              <a:ext cx="237743" cy="236220"/>
            </a:xfrm>
            <a:prstGeom prst="rect">
              <a:avLst/>
            </a:prstGeom>
            <a:noFill/>
            <a:ln>
              <a:noFill/>
            </a:ln>
          </p:spPr>
        </p:pic>
        <p:sp>
          <p:nvSpPr>
            <p:cNvPr id="239" name="Google Shape;239;p33"/>
            <p:cNvSpPr/>
            <p:nvPr/>
          </p:nvSpPr>
          <p:spPr>
            <a:xfrm>
              <a:off x="6403085" y="2905505"/>
              <a:ext cx="382905" cy="381000"/>
            </a:xfrm>
            <a:custGeom>
              <a:avLst/>
              <a:gdLst/>
              <a:ahLst/>
              <a:cxnLst/>
              <a:rect l="l" t="t" r="r" b="b"/>
              <a:pathLst>
                <a:path w="382904" h="381000" extrusionOk="0">
                  <a:moveTo>
                    <a:pt x="191262" y="0"/>
                  </a:moveTo>
                  <a:lnTo>
                    <a:pt x="147397" y="5034"/>
                  </a:lnTo>
                  <a:lnTo>
                    <a:pt x="107135" y="19372"/>
                  </a:lnTo>
                  <a:lnTo>
                    <a:pt x="71623" y="41867"/>
                  </a:lnTo>
                  <a:lnTo>
                    <a:pt x="42007" y="71374"/>
                  </a:lnTo>
                  <a:lnTo>
                    <a:pt x="19434" y="106746"/>
                  </a:lnTo>
                  <a:lnTo>
                    <a:pt x="5049" y="146837"/>
                  </a:lnTo>
                  <a:lnTo>
                    <a:pt x="0" y="190500"/>
                  </a:lnTo>
                  <a:lnTo>
                    <a:pt x="5049" y="234162"/>
                  </a:lnTo>
                  <a:lnTo>
                    <a:pt x="19434" y="274253"/>
                  </a:lnTo>
                  <a:lnTo>
                    <a:pt x="42007" y="309625"/>
                  </a:lnTo>
                  <a:lnTo>
                    <a:pt x="71623" y="339132"/>
                  </a:lnTo>
                  <a:lnTo>
                    <a:pt x="107135" y="361627"/>
                  </a:lnTo>
                  <a:lnTo>
                    <a:pt x="147397" y="375965"/>
                  </a:lnTo>
                  <a:lnTo>
                    <a:pt x="191262" y="381000"/>
                  </a:lnTo>
                  <a:lnTo>
                    <a:pt x="235126" y="375965"/>
                  </a:lnTo>
                  <a:lnTo>
                    <a:pt x="275388" y="361627"/>
                  </a:lnTo>
                  <a:lnTo>
                    <a:pt x="310900" y="339132"/>
                  </a:lnTo>
                  <a:lnTo>
                    <a:pt x="340516" y="309625"/>
                  </a:lnTo>
                  <a:lnTo>
                    <a:pt x="363089" y="274253"/>
                  </a:lnTo>
                  <a:lnTo>
                    <a:pt x="377474" y="234162"/>
                  </a:lnTo>
                  <a:lnTo>
                    <a:pt x="382523" y="190500"/>
                  </a:lnTo>
                  <a:lnTo>
                    <a:pt x="377474" y="146837"/>
                  </a:lnTo>
                  <a:lnTo>
                    <a:pt x="363089" y="106746"/>
                  </a:lnTo>
                  <a:lnTo>
                    <a:pt x="340516" y="71374"/>
                  </a:lnTo>
                  <a:lnTo>
                    <a:pt x="310900" y="41867"/>
                  </a:lnTo>
                  <a:lnTo>
                    <a:pt x="275388" y="19372"/>
                  </a:lnTo>
                  <a:lnTo>
                    <a:pt x="235126" y="5034"/>
                  </a:lnTo>
                  <a:lnTo>
                    <a:pt x="191262"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240;p33"/>
            <p:cNvSpPr/>
            <p:nvPr/>
          </p:nvSpPr>
          <p:spPr>
            <a:xfrm>
              <a:off x="6403085" y="2905505"/>
              <a:ext cx="382905" cy="381000"/>
            </a:xfrm>
            <a:custGeom>
              <a:avLst/>
              <a:gdLst/>
              <a:ahLst/>
              <a:cxnLst/>
              <a:rect l="l" t="t" r="r" b="b"/>
              <a:pathLst>
                <a:path w="382904" h="381000" extrusionOk="0">
                  <a:moveTo>
                    <a:pt x="0" y="190500"/>
                  </a:moveTo>
                  <a:lnTo>
                    <a:pt x="5049" y="146837"/>
                  </a:lnTo>
                  <a:lnTo>
                    <a:pt x="19434" y="106746"/>
                  </a:lnTo>
                  <a:lnTo>
                    <a:pt x="42007" y="71374"/>
                  </a:lnTo>
                  <a:lnTo>
                    <a:pt x="71623" y="41867"/>
                  </a:lnTo>
                  <a:lnTo>
                    <a:pt x="107135" y="19372"/>
                  </a:lnTo>
                  <a:lnTo>
                    <a:pt x="147397" y="5034"/>
                  </a:lnTo>
                  <a:lnTo>
                    <a:pt x="191262" y="0"/>
                  </a:lnTo>
                  <a:lnTo>
                    <a:pt x="235126" y="5034"/>
                  </a:lnTo>
                  <a:lnTo>
                    <a:pt x="275388" y="19372"/>
                  </a:lnTo>
                  <a:lnTo>
                    <a:pt x="310900" y="41867"/>
                  </a:lnTo>
                  <a:lnTo>
                    <a:pt x="340516" y="71374"/>
                  </a:lnTo>
                  <a:lnTo>
                    <a:pt x="363089" y="106746"/>
                  </a:lnTo>
                  <a:lnTo>
                    <a:pt x="377474" y="146837"/>
                  </a:lnTo>
                  <a:lnTo>
                    <a:pt x="382523" y="190500"/>
                  </a:lnTo>
                  <a:lnTo>
                    <a:pt x="377474" y="234162"/>
                  </a:lnTo>
                  <a:lnTo>
                    <a:pt x="363089" y="274253"/>
                  </a:lnTo>
                  <a:lnTo>
                    <a:pt x="340516" y="309625"/>
                  </a:lnTo>
                  <a:lnTo>
                    <a:pt x="310900" y="339132"/>
                  </a:lnTo>
                  <a:lnTo>
                    <a:pt x="275388" y="361627"/>
                  </a:lnTo>
                  <a:lnTo>
                    <a:pt x="235126" y="375965"/>
                  </a:lnTo>
                  <a:lnTo>
                    <a:pt x="191262" y="381000"/>
                  </a:lnTo>
                  <a:lnTo>
                    <a:pt x="147397" y="375965"/>
                  </a:lnTo>
                  <a:lnTo>
                    <a:pt x="107135" y="361627"/>
                  </a:lnTo>
                  <a:lnTo>
                    <a:pt x="71623" y="339132"/>
                  </a:lnTo>
                  <a:lnTo>
                    <a:pt x="42007" y="309625"/>
                  </a:lnTo>
                  <a:lnTo>
                    <a:pt x="19434" y="274253"/>
                  </a:lnTo>
                  <a:lnTo>
                    <a:pt x="5049" y="234162"/>
                  </a:lnTo>
                  <a:lnTo>
                    <a:pt x="0" y="190500"/>
                  </a:lnTo>
                  <a:close/>
                </a:path>
              </a:pathLst>
            </a:custGeom>
            <a:noFill/>
            <a:ln w="259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33"/>
            <p:cNvSpPr/>
            <p:nvPr/>
          </p:nvSpPr>
          <p:spPr>
            <a:xfrm>
              <a:off x="8646414" y="2064258"/>
              <a:ext cx="528955" cy="528955"/>
            </a:xfrm>
            <a:custGeom>
              <a:avLst/>
              <a:gdLst/>
              <a:ahLst/>
              <a:cxnLst/>
              <a:rect l="l" t="t" r="r" b="b"/>
              <a:pathLst>
                <a:path w="528954" h="528955" extrusionOk="0">
                  <a:moveTo>
                    <a:pt x="264413" y="0"/>
                  </a:moveTo>
                  <a:lnTo>
                    <a:pt x="216880" y="4259"/>
                  </a:lnTo>
                  <a:lnTo>
                    <a:pt x="172144" y="16540"/>
                  </a:lnTo>
                  <a:lnTo>
                    <a:pt x="130951" y="36096"/>
                  </a:lnTo>
                  <a:lnTo>
                    <a:pt x="94047" y="62180"/>
                  </a:lnTo>
                  <a:lnTo>
                    <a:pt x="62180" y="94047"/>
                  </a:lnTo>
                  <a:lnTo>
                    <a:pt x="36096" y="130951"/>
                  </a:lnTo>
                  <a:lnTo>
                    <a:pt x="16540" y="172144"/>
                  </a:lnTo>
                  <a:lnTo>
                    <a:pt x="4259" y="216880"/>
                  </a:lnTo>
                  <a:lnTo>
                    <a:pt x="0" y="264413"/>
                  </a:lnTo>
                  <a:lnTo>
                    <a:pt x="4259" y="311947"/>
                  </a:lnTo>
                  <a:lnTo>
                    <a:pt x="16540" y="356683"/>
                  </a:lnTo>
                  <a:lnTo>
                    <a:pt x="36096" y="397876"/>
                  </a:lnTo>
                  <a:lnTo>
                    <a:pt x="62180" y="434780"/>
                  </a:lnTo>
                  <a:lnTo>
                    <a:pt x="94047" y="466647"/>
                  </a:lnTo>
                  <a:lnTo>
                    <a:pt x="130951" y="492731"/>
                  </a:lnTo>
                  <a:lnTo>
                    <a:pt x="172144" y="512287"/>
                  </a:lnTo>
                  <a:lnTo>
                    <a:pt x="216880" y="524568"/>
                  </a:lnTo>
                  <a:lnTo>
                    <a:pt x="264413" y="528827"/>
                  </a:lnTo>
                  <a:lnTo>
                    <a:pt x="311947" y="524568"/>
                  </a:lnTo>
                  <a:lnTo>
                    <a:pt x="356683" y="512287"/>
                  </a:lnTo>
                  <a:lnTo>
                    <a:pt x="397876" y="492731"/>
                  </a:lnTo>
                  <a:lnTo>
                    <a:pt x="434780" y="466647"/>
                  </a:lnTo>
                  <a:lnTo>
                    <a:pt x="466647" y="434780"/>
                  </a:lnTo>
                  <a:lnTo>
                    <a:pt x="492731" y="397876"/>
                  </a:lnTo>
                  <a:lnTo>
                    <a:pt x="512287" y="356683"/>
                  </a:lnTo>
                  <a:lnTo>
                    <a:pt x="524568" y="311947"/>
                  </a:lnTo>
                  <a:lnTo>
                    <a:pt x="528827" y="264413"/>
                  </a:lnTo>
                  <a:lnTo>
                    <a:pt x="524568" y="216880"/>
                  </a:lnTo>
                  <a:lnTo>
                    <a:pt x="512287" y="172144"/>
                  </a:lnTo>
                  <a:lnTo>
                    <a:pt x="492731" y="130951"/>
                  </a:lnTo>
                  <a:lnTo>
                    <a:pt x="466647" y="94047"/>
                  </a:lnTo>
                  <a:lnTo>
                    <a:pt x="434780" y="62180"/>
                  </a:lnTo>
                  <a:lnTo>
                    <a:pt x="397876" y="36096"/>
                  </a:lnTo>
                  <a:lnTo>
                    <a:pt x="356683" y="16540"/>
                  </a:lnTo>
                  <a:lnTo>
                    <a:pt x="311947" y="4259"/>
                  </a:lnTo>
                  <a:lnTo>
                    <a:pt x="264413"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33"/>
            <p:cNvSpPr/>
            <p:nvPr/>
          </p:nvSpPr>
          <p:spPr>
            <a:xfrm>
              <a:off x="8646414" y="2064258"/>
              <a:ext cx="528955" cy="528955"/>
            </a:xfrm>
            <a:custGeom>
              <a:avLst/>
              <a:gdLst/>
              <a:ahLst/>
              <a:cxnLst/>
              <a:rect l="l" t="t" r="r" b="b"/>
              <a:pathLst>
                <a:path w="528954" h="528955" extrusionOk="0">
                  <a:moveTo>
                    <a:pt x="0" y="264413"/>
                  </a:moveTo>
                  <a:lnTo>
                    <a:pt x="4259" y="216880"/>
                  </a:lnTo>
                  <a:lnTo>
                    <a:pt x="16540" y="172144"/>
                  </a:lnTo>
                  <a:lnTo>
                    <a:pt x="36096" y="130951"/>
                  </a:lnTo>
                  <a:lnTo>
                    <a:pt x="62180" y="94047"/>
                  </a:lnTo>
                  <a:lnTo>
                    <a:pt x="94047" y="62180"/>
                  </a:lnTo>
                  <a:lnTo>
                    <a:pt x="130951" y="36096"/>
                  </a:lnTo>
                  <a:lnTo>
                    <a:pt x="172144" y="16540"/>
                  </a:lnTo>
                  <a:lnTo>
                    <a:pt x="216880" y="4259"/>
                  </a:lnTo>
                  <a:lnTo>
                    <a:pt x="264413" y="0"/>
                  </a:lnTo>
                  <a:lnTo>
                    <a:pt x="311947" y="4259"/>
                  </a:lnTo>
                  <a:lnTo>
                    <a:pt x="356683" y="16540"/>
                  </a:lnTo>
                  <a:lnTo>
                    <a:pt x="397876" y="36096"/>
                  </a:lnTo>
                  <a:lnTo>
                    <a:pt x="434780" y="62180"/>
                  </a:lnTo>
                  <a:lnTo>
                    <a:pt x="466647" y="94047"/>
                  </a:lnTo>
                  <a:lnTo>
                    <a:pt x="492731" y="130951"/>
                  </a:lnTo>
                  <a:lnTo>
                    <a:pt x="512287" y="172144"/>
                  </a:lnTo>
                  <a:lnTo>
                    <a:pt x="524568" y="216880"/>
                  </a:lnTo>
                  <a:lnTo>
                    <a:pt x="528827" y="264413"/>
                  </a:lnTo>
                  <a:lnTo>
                    <a:pt x="524568" y="311947"/>
                  </a:lnTo>
                  <a:lnTo>
                    <a:pt x="512287" y="356683"/>
                  </a:lnTo>
                  <a:lnTo>
                    <a:pt x="492731" y="397876"/>
                  </a:lnTo>
                  <a:lnTo>
                    <a:pt x="466647" y="434780"/>
                  </a:lnTo>
                  <a:lnTo>
                    <a:pt x="434780" y="466647"/>
                  </a:lnTo>
                  <a:lnTo>
                    <a:pt x="397876" y="492731"/>
                  </a:lnTo>
                  <a:lnTo>
                    <a:pt x="356683" y="512287"/>
                  </a:lnTo>
                  <a:lnTo>
                    <a:pt x="311947" y="524568"/>
                  </a:lnTo>
                  <a:lnTo>
                    <a:pt x="264413" y="528827"/>
                  </a:lnTo>
                  <a:lnTo>
                    <a:pt x="216880" y="524568"/>
                  </a:lnTo>
                  <a:lnTo>
                    <a:pt x="172144" y="512287"/>
                  </a:lnTo>
                  <a:lnTo>
                    <a:pt x="130951" y="492731"/>
                  </a:lnTo>
                  <a:lnTo>
                    <a:pt x="94047" y="466647"/>
                  </a:lnTo>
                  <a:lnTo>
                    <a:pt x="62180" y="434780"/>
                  </a:lnTo>
                  <a:lnTo>
                    <a:pt x="36096" y="397876"/>
                  </a:lnTo>
                  <a:lnTo>
                    <a:pt x="16540" y="356683"/>
                  </a:lnTo>
                  <a:lnTo>
                    <a:pt x="4259" y="311947"/>
                  </a:lnTo>
                  <a:lnTo>
                    <a:pt x="0" y="264413"/>
                  </a:lnTo>
                  <a:close/>
                </a:path>
              </a:pathLst>
            </a:custGeom>
            <a:noFill/>
            <a:ln w="259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3" name="Google Shape;243;p33"/>
          <p:cNvSpPr txBox="1"/>
          <p:nvPr/>
        </p:nvSpPr>
        <p:spPr>
          <a:xfrm>
            <a:off x="4869631" y="4106090"/>
            <a:ext cx="1170305" cy="998976"/>
          </a:xfrm>
          <a:prstGeom prst="rect">
            <a:avLst/>
          </a:prstGeom>
          <a:noFill/>
          <a:ln>
            <a:noFill/>
          </a:ln>
        </p:spPr>
        <p:txBody>
          <a:bodyPr spcFirstLastPara="1" wrap="square" lIns="0" tIns="132700" rIns="0" bIns="0" anchor="t" anchorCtr="0">
            <a:spAutoFit/>
          </a:bodyPr>
          <a:lstStyle/>
          <a:p>
            <a:pPr marL="20955" marR="0" lvl="0" indent="0" algn="l" rtl="0">
              <a:lnSpc>
                <a:spcPct val="100000"/>
              </a:lnSpc>
              <a:spcBef>
                <a:spcPts val="0"/>
              </a:spcBef>
              <a:spcAft>
                <a:spcPts val="0"/>
              </a:spcAft>
              <a:buNone/>
            </a:pPr>
            <a:r>
              <a:rPr lang="en-US" sz="1800" b="1" dirty="0">
                <a:solidFill>
                  <a:schemeClr val="dk1"/>
                </a:solidFill>
                <a:latin typeface="Calibri"/>
                <a:ea typeface="Calibri"/>
                <a:cs typeface="Calibri"/>
                <a:sym typeface="Calibri"/>
              </a:rPr>
              <a:t>Data</a:t>
            </a:r>
            <a:endParaRPr sz="1800" dirty="0">
              <a:solidFill>
                <a:schemeClr val="dk1"/>
              </a:solidFill>
              <a:latin typeface="Calibri"/>
              <a:ea typeface="Calibri"/>
              <a:cs typeface="Calibri"/>
              <a:sym typeface="Calibri"/>
            </a:endParaRPr>
          </a:p>
          <a:p>
            <a:pPr marL="12700" marR="5080" lvl="0" indent="0" algn="l" rtl="0">
              <a:lnSpc>
                <a:spcPct val="83400"/>
              </a:lnSpc>
              <a:spcBef>
                <a:spcPts val="950"/>
              </a:spcBef>
              <a:spcAft>
                <a:spcPts val="0"/>
              </a:spcAft>
              <a:buNone/>
            </a:pPr>
            <a:r>
              <a:rPr lang="en-US" sz="1200" i="1" dirty="0">
                <a:solidFill>
                  <a:schemeClr val="dk1"/>
                </a:solidFill>
                <a:latin typeface="Arial"/>
                <a:ea typeface="Arial"/>
                <a:cs typeface="Arial"/>
                <a:sym typeface="Arial"/>
              </a:rPr>
              <a:t>Root Data or System of Record</a:t>
            </a:r>
            <a:endParaRPr sz="1200" i="1" dirty="0">
              <a:solidFill>
                <a:schemeClr val="dk1"/>
              </a:solidFill>
              <a:latin typeface="Arial"/>
              <a:ea typeface="Arial"/>
              <a:cs typeface="Arial"/>
              <a:sym typeface="Arial"/>
            </a:endParaRPr>
          </a:p>
        </p:txBody>
      </p:sp>
      <p:sp>
        <p:nvSpPr>
          <p:cNvPr id="244" name="Google Shape;244;p33"/>
          <p:cNvSpPr txBox="1"/>
          <p:nvPr/>
        </p:nvSpPr>
        <p:spPr>
          <a:xfrm>
            <a:off x="6910315" y="2763210"/>
            <a:ext cx="1582420" cy="1208644"/>
          </a:xfrm>
          <a:prstGeom prst="rect">
            <a:avLst/>
          </a:prstGeom>
          <a:noFill/>
          <a:ln>
            <a:noFill/>
          </a:ln>
        </p:spPr>
        <p:txBody>
          <a:bodyPr spcFirstLastPara="1" wrap="square" lIns="0" tIns="166350" rIns="0" bIns="0" anchor="t" anchorCtr="0">
            <a:spAutoFit/>
          </a:bodyPr>
          <a:lstStyle/>
          <a:p>
            <a:pPr marL="59055" marR="0" lvl="0" indent="0" rtl="0">
              <a:lnSpc>
                <a:spcPct val="100000"/>
              </a:lnSpc>
              <a:spcBef>
                <a:spcPts val="0"/>
              </a:spcBef>
              <a:spcAft>
                <a:spcPts val="0"/>
              </a:spcAft>
              <a:buNone/>
            </a:pPr>
            <a:r>
              <a:rPr lang="en-US" sz="1800" b="1" dirty="0">
                <a:solidFill>
                  <a:schemeClr val="dk1"/>
                </a:solidFill>
                <a:latin typeface="Calibri"/>
                <a:ea typeface="Calibri"/>
                <a:cs typeface="Calibri"/>
                <a:sym typeface="Calibri"/>
              </a:rPr>
              <a:t>Information</a:t>
            </a:r>
            <a:endParaRPr sz="1800" dirty="0">
              <a:solidFill>
                <a:schemeClr val="dk1"/>
              </a:solidFill>
              <a:latin typeface="Calibri"/>
              <a:ea typeface="Calibri"/>
              <a:cs typeface="Calibri"/>
              <a:sym typeface="Calibri"/>
            </a:endParaRPr>
          </a:p>
          <a:p>
            <a:pPr marL="12700" marR="314960" lvl="0" indent="0" rtl="0">
              <a:lnSpc>
                <a:spcPct val="117499"/>
              </a:lnSpc>
              <a:spcBef>
                <a:spcPts val="900"/>
              </a:spcBef>
              <a:spcAft>
                <a:spcPts val="0"/>
              </a:spcAft>
              <a:buNone/>
            </a:pPr>
            <a:r>
              <a:rPr lang="en-US" sz="1200" i="1" dirty="0">
                <a:solidFill>
                  <a:schemeClr val="dk1"/>
                </a:solidFill>
                <a:latin typeface="Arial"/>
                <a:ea typeface="Arial"/>
                <a:cs typeface="Arial"/>
                <a:sym typeface="Arial"/>
              </a:rPr>
              <a:t>Summarized</a:t>
            </a:r>
            <a:r>
              <a:rPr lang="en-US" sz="1200" i="1" dirty="0">
                <a:solidFill>
                  <a:schemeClr val="dk1"/>
                </a:solidFill>
              </a:rPr>
              <a:t> </a:t>
            </a:r>
            <a:r>
              <a:rPr lang="en-US" sz="1200" i="1" dirty="0">
                <a:solidFill>
                  <a:schemeClr val="dk1"/>
                </a:solidFill>
                <a:latin typeface="Arial"/>
                <a:ea typeface="Arial"/>
                <a:cs typeface="Arial"/>
                <a:sym typeface="Arial"/>
              </a:rPr>
              <a:t>/ Synthesized / Joined Data</a:t>
            </a:r>
            <a:endParaRPr sz="1200" i="1" dirty="0">
              <a:solidFill>
                <a:schemeClr val="dk1"/>
              </a:solidFill>
              <a:latin typeface="Arial"/>
              <a:ea typeface="Arial"/>
              <a:cs typeface="Arial"/>
              <a:sym typeface="Arial"/>
            </a:endParaRPr>
          </a:p>
        </p:txBody>
      </p:sp>
      <p:sp>
        <p:nvSpPr>
          <p:cNvPr id="245" name="Google Shape;245;p33"/>
          <p:cNvSpPr txBox="1"/>
          <p:nvPr/>
        </p:nvSpPr>
        <p:spPr>
          <a:xfrm>
            <a:off x="9271757" y="2144722"/>
            <a:ext cx="1582420" cy="1143262"/>
          </a:xfrm>
          <a:prstGeom prst="rect">
            <a:avLst/>
          </a:prstGeom>
          <a:noFill/>
          <a:ln>
            <a:noFill/>
          </a:ln>
        </p:spPr>
        <p:txBody>
          <a:bodyPr spcFirstLastPara="1" wrap="square" lIns="0" tIns="12700" rIns="0" bIns="0" anchor="t" anchorCtr="0">
            <a:spAutoFit/>
          </a:bodyPr>
          <a:lstStyle/>
          <a:p>
            <a:pPr marL="46355" marR="0" lvl="0" indent="0" rtl="0">
              <a:lnSpc>
                <a:spcPct val="100000"/>
              </a:lnSpc>
              <a:spcBef>
                <a:spcPts val="0"/>
              </a:spcBef>
              <a:spcAft>
                <a:spcPts val="0"/>
              </a:spcAft>
              <a:buNone/>
            </a:pPr>
            <a:r>
              <a:rPr lang="en-US" sz="1800" b="1" dirty="0">
                <a:solidFill>
                  <a:schemeClr val="dk1"/>
                </a:solidFill>
                <a:latin typeface="Calibri"/>
                <a:ea typeface="Calibri"/>
                <a:cs typeface="Calibri"/>
                <a:sym typeface="Calibri"/>
              </a:rPr>
              <a:t>Knowledge</a:t>
            </a:r>
            <a:endParaRPr sz="1800" dirty="0">
              <a:solidFill>
                <a:schemeClr val="dk1"/>
              </a:solidFill>
              <a:latin typeface="Calibri"/>
              <a:ea typeface="Calibri"/>
              <a:cs typeface="Calibri"/>
              <a:sym typeface="Calibri"/>
            </a:endParaRPr>
          </a:p>
          <a:p>
            <a:pPr marL="12700" marR="106679" lvl="0" indent="0" rtl="0">
              <a:lnSpc>
                <a:spcPct val="117499"/>
              </a:lnSpc>
              <a:spcBef>
                <a:spcPts val="1565"/>
              </a:spcBef>
              <a:spcAft>
                <a:spcPts val="0"/>
              </a:spcAft>
              <a:buNone/>
            </a:pPr>
            <a:r>
              <a:rPr lang="en-US" sz="1200" i="1" dirty="0">
                <a:solidFill>
                  <a:schemeClr val="dk1"/>
                </a:solidFill>
                <a:latin typeface="Arial"/>
                <a:ea typeface="Arial"/>
                <a:cs typeface="Arial"/>
                <a:sym typeface="Arial"/>
              </a:rPr>
              <a:t>Actionable Insights / Productionized systems</a:t>
            </a:r>
            <a:endParaRPr sz="1200" i="1" dirty="0">
              <a:solidFill>
                <a:schemeClr val="dk1"/>
              </a:solidFill>
              <a:latin typeface="Arial"/>
              <a:ea typeface="Arial"/>
              <a:cs typeface="Arial"/>
              <a:sym typeface="Arial"/>
            </a:endParaRPr>
          </a:p>
        </p:txBody>
      </p:sp>
      <p:grpSp>
        <p:nvGrpSpPr>
          <p:cNvPr id="3" name="Group 2">
            <a:extLst>
              <a:ext uri="{FF2B5EF4-FFF2-40B4-BE49-F238E27FC236}">
                <a16:creationId xmlns:a16="http://schemas.microsoft.com/office/drawing/2014/main" id="{044380C6-235E-2F70-9D6A-298C6A3F24E1}"/>
              </a:ext>
            </a:extLst>
          </p:cNvPr>
          <p:cNvGrpSpPr/>
          <p:nvPr/>
        </p:nvGrpSpPr>
        <p:grpSpPr>
          <a:xfrm>
            <a:off x="6403085" y="4297801"/>
            <a:ext cx="5570791" cy="1726747"/>
            <a:chOff x="6594537" y="4648029"/>
            <a:chExt cx="4880864" cy="1357365"/>
          </a:xfrm>
        </p:grpSpPr>
        <p:graphicFrame>
          <p:nvGraphicFramePr>
            <p:cNvPr id="2" name="Diagram 1">
              <a:extLst>
                <a:ext uri="{FF2B5EF4-FFF2-40B4-BE49-F238E27FC236}">
                  <a16:creationId xmlns:a16="http://schemas.microsoft.com/office/drawing/2014/main" id="{7076D11D-E86D-6E8F-AF36-5CD6EE362265}"/>
                </a:ext>
              </a:extLst>
            </p:cNvPr>
            <p:cNvGraphicFramePr/>
            <p:nvPr>
              <p:extLst>
                <p:ext uri="{D42A27DB-BD31-4B8C-83A1-F6EECF244321}">
                  <p14:modId xmlns:p14="http://schemas.microsoft.com/office/powerpoint/2010/main" val="2170635036"/>
                </p:ext>
              </p:extLst>
            </p:nvPr>
          </p:nvGraphicFramePr>
          <p:xfrm>
            <a:off x="6594537" y="5131445"/>
            <a:ext cx="4880864" cy="5469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4" name="Connector: Elbow 3">
              <a:extLst>
                <a:ext uri="{FF2B5EF4-FFF2-40B4-BE49-F238E27FC236}">
                  <a16:creationId xmlns:a16="http://schemas.microsoft.com/office/drawing/2014/main" id="{74EB71D8-608C-02AE-3AE9-2962C802E715}"/>
                </a:ext>
              </a:extLst>
            </p:cNvPr>
            <p:cNvCxnSpPr>
              <a:cxnSpLocks/>
              <a:endCxn id="2" idx="2"/>
            </p:cNvCxnSpPr>
            <p:nvPr/>
          </p:nvCxnSpPr>
          <p:spPr>
            <a:xfrm rot="16200000" flipH="1">
              <a:off x="8133031" y="4776423"/>
              <a:ext cx="12700" cy="1803875"/>
            </a:xfrm>
            <a:prstGeom prst="bentConnector3">
              <a:avLst>
                <a:gd name="adj1" fmla="val 180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963E7CE-5CBE-D4F1-9271-15DE9BA8CE4B}"/>
                </a:ext>
              </a:extLst>
            </p:cNvPr>
            <p:cNvSpPr txBox="1"/>
            <p:nvPr/>
          </p:nvSpPr>
          <p:spPr>
            <a:xfrm>
              <a:off x="10196238" y="5131445"/>
              <a:ext cx="1273113" cy="546916"/>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97B4B53F-3D6B-7EB6-7F8B-9D579D906B31}"/>
                </a:ext>
              </a:extLst>
            </p:cNvPr>
            <p:cNvSpPr txBox="1"/>
            <p:nvPr/>
          </p:nvSpPr>
          <p:spPr>
            <a:xfrm>
              <a:off x="8550812" y="5277495"/>
              <a:ext cx="1273113" cy="546916"/>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id="{243DFAAF-34C5-F519-E179-27A7A25E9A8D}"/>
                </a:ext>
              </a:extLst>
            </p:cNvPr>
            <p:cNvSpPr txBox="1"/>
            <p:nvPr/>
          </p:nvSpPr>
          <p:spPr>
            <a:xfrm>
              <a:off x="7739481" y="5763456"/>
              <a:ext cx="1184949" cy="241938"/>
            </a:xfrm>
            <a:prstGeom prst="rect">
              <a:avLst/>
            </a:prstGeom>
            <a:solidFill>
              <a:schemeClr val="bg1"/>
            </a:solidFill>
          </p:spPr>
          <p:txBody>
            <a:bodyPr wrap="square" rtlCol="0">
              <a:spAutoFit/>
            </a:bodyPr>
            <a:lstStyle/>
            <a:p>
              <a:pPr algn="ctr"/>
              <a:r>
                <a:rPr lang="en-US" b="1" i="1" dirty="0">
                  <a:solidFill>
                    <a:schemeClr val="tx2">
                      <a:lumMod val="10000"/>
                    </a:schemeClr>
                  </a:solidFill>
                </a:rPr>
                <a:t>Reporting</a:t>
              </a:r>
            </a:p>
          </p:txBody>
        </p:sp>
        <p:cxnSp>
          <p:nvCxnSpPr>
            <p:cNvPr id="15" name="Connector: Elbow 14">
              <a:extLst>
                <a:ext uri="{FF2B5EF4-FFF2-40B4-BE49-F238E27FC236}">
                  <a16:creationId xmlns:a16="http://schemas.microsoft.com/office/drawing/2014/main" id="{C523AA05-898F-8E22-40B9-12CB6FAF6732}"/>
                </a:ext>
              </a:extLst>
            </p:cNvPr>
            <p:cNvCxnSpPr>
              <a:cxnSpLocks/>
              <a:stCxn id="14" idx="3"/>
              <a:endCxn id="10" idx="0"/>
            </p:cNvCxnSpPr>
            <p:nvPr/>
          </p:nvCxnSpPr>
          <p:spPr>
            <a:xfrm>
              <a:off x="9555834" y="4768998"/>
              <a:ext cx="1276960" cy="36244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5BA2C07-C0D6-61E0-CB86-A4284070C442}"/>
                </a:ext>
              </a:extLst>
            </p:cNvPr>
            <p:cNvSpPr txBox="1"/>
            <p:nvPr/>
          </p:nvSpPr>
          <p:spPr>
            <a:xfrm>
              <a:off x="6601187" y="5131445"/>
              <a:ext cx="1273113" cy="546916"/>
            </a:xfrm>
            <a:prstGeom prst="rect">
              <a:avLst/>
            </a:prstGeom>
            <a:noFill/>
          </p:spPr>
          <p:txBody>
            <a:bodyPr wrap="square" rtlCol="0">
              <a:spAutoFit/>
            </a:bodyPr>
            <a:lstStyle/>
            <a:p>
              <a:endParaRPr lang="en-US" dirty="0"/>
            </a:p>
          </p:txBody>
        </p:sp>
        <p:cxnSp>
          <p:nvCxnSpPr>
            <p:cNvPr id="24" name="Connector: Elbow 23">
              <a:extLst>
                <a:ext uri="{FF2B5EF4-FFF2-40B4-BE49-F238E27FC236}">
                  <a16:creationId xmlns:a16="http://schemas.microsoft.com/office/drawing/2014/main" id="{54C1F888-A186-CA94-E52B-26DD6C51AF60}"/>
                </a:ext>
              </a:extLst>
            </p:cNvPr>
            <p:cNvCxnSpPr>
              <a:cxnSpLocks/>
              <a:stCxn id="23" idx="0"/>
              <a:endCxn id="2" idx="0"/>
            </p:cNvCxnSpPr>
            <p:nvPr/>
          </p:nvCxnSpPr>
          <p:spPr>
            <a:xfrm rot="5400000" flipH="1" flipV="1">
              <a:off x="8136356" y="4232833"/>
              <a:ext cx="12700" cy="1797225"/>
            </a:xfrm>
            <a:prstGeom prst="bentConnector3">
              <a:avLst>
                <a:gd name="adj1" fmla="val 265000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562ECBE-D5C9-0942-D3BD-921B53AECBE5}"/>
                </a:ext>
              </a:extLst>
            </p:cNvPr>
            <p:cNvSpPr txBox="1"/>
            <p:nvPr/>
          </p:nvSpPr>
          <p:spPr>
            <a:xfrm>
              <a:off x="8530468" y="4648029"/>
              <a:ext cx="1025366" cy="241938"/>
            </a:xfrm>
            <a:prstGeom prst="rect">
              <a:avLst/>
            </a:prstGeom>
            <a:solidFill>
              <a:schemeClr val="bg1"/>
            </a:solidFill>
          </p:spPr>
          <p:txBody>
            <a:bodyPr wrap="square" rtlCol="0">
              <a:spAutoFit/>
            </a:bodyPr>
            <a:lstStyle>
              <a:defPPr marR="0" lvl="0" algn="l" rtl="0">
                <a:lnSpc>
                  <a:spcPct val="100000"/>
                </a:lnSpc>
                <a:spcBef>
                  <a:spcPts val="0"/>
                </a:spcBef>
                <a:spcAft>
                  <a:spcPts val="0"/>
                </a:spcAft>
              </a:defPPr>
              <a:lvl1pPr algn="ctr">
                <a:defRPr sz="1100"/>
              </a:lvl1pPr>
            </a:lstStyle>
            <a:p>
              <a:r>
                <a:rPr lang="en-US" sz="1400" b="1" i="1" dirty="0">
                  <a:solidFill>
                    <a:schemeClr val="tx2">
                      <a:lumMod val="10000"/>
                    </a:schemeClr>
                  </a:solidFill>
                </a:rPr>
                <a:t>Analytics</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14" name="Rectangle 13">
            <a:extLst>
              <a:ext uri="{FF2B5EF4-FFF2-40B4-BE49-F238E27FC236}">
                <a16:creationId xmlns:a16="http://schemas.microsoft.com/office/drawing/2014/main" id="{CEC8F488-E880-8DEA-4E51-1E8760632F9D}"/>
              </a:ext>
            </a:extLst>
          </p:cNvPr>
          <p:cNvSpPr/>
          <p:nvPr/>
        </p:nvSpPr>
        <p:spPr>
          <a:xfrm>
            <a:off x="883514" y="3135344"/>
            <a:ext cx="5472461" cy="102898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0FF3C415-F9F4-A677-0FD7-F21F6922D871}"/>
              </a:ext>
            </a:extLst>
          </p:cNvPr>
          <p:cNvSpPr/>
          <p:nvPr/>
        </p:nvSpPr>
        <p:spPr>
          <a:xfrm>
            <a:off x="883514" y="4171062"/>
            <a:ext cx="5472461" cy="114052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DAE0EE67-0D9D-4DAA-45AC-609C37CD6E07}"/>
              </a:ext>
            </a:extLst>
          </p:cNvPr>
          <p:cNvSpPr/>
          <p:nvPr/>
        </p:nvSpPr>
        <p:spPr>
          <a:xfrm>
            <a:off x="889864" y="5311586"/>
            <a:ext cx="5472461" cy="114720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53" name="Group 52">
            <a:extLst>
              <a:ext uri="{FF2B5EF4-FFF2-40B4-BE49-F238E27FC236}">
                <a16:creationId xmlns:a16="http://schemas.microsoft.com/office/drawing/2014/main" id="{44480E49-4395-5AC9-D832-6D7501C9AAD8}"/>
              </a:ext>
            </a:extLst>
          </p:cNvPr>
          <p:cNvGrpSpPr/>
          <p:nvPr/>
        </p:nvGrpSpPr>
        <p:grpSpPr>
          <a:xfrm>
            <a:off x="2311544" y="4523809"/>
            <a:ext cx="3362873" cy="240941"/>
            <a:chOff x="1505094" y="4584769"/>
            <a:chExt cx="3362873" cy="390034"/>
          </a:xfrm>
        </p:grpSpPr>
        <p:cxnSp>
          <p:nvCxnSpPr>
            <p:cNvPr id="39" name="Straight Arrow Connector 38">
              <a:extLst>
                <a:ext uri="{FF2B5EF4-FFF2-40B4-BE49-F238E27FC236}">
                  <a16:creationId xmlns:a16="http://schemas.microsoft.com/office/drawing/2014/main" id="{1E36D484-B109-51AD-AB5E-38CF3252AE3C}"/>
                </a:ext>
              </a:extLst>
            </p:cNvPr>
            <p:cNvCxnSpPr>
              <a:cxnSpLocks/>
            </p:cNvCxnSpPr>
            <p:nvPr/>
          </p:nvCxnSpPr>
          <p:spPr>
            <a:xfrm flipV="1">
              <a:off x="1505094" y="4584769"/>
              <a:ext cx="0" cy="3735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21F8B06-A728-AF54-A427-1F333C9A96E4}"/>
                </a:ext>
              </a:extLst>
            </p:cNvPr>
            <p:cNvCxnSpPr>
              <a:cxnSpLocks/>
            </p:cNvCxnSpPr>
            <p:nvPr/>
          </p:nvCxnSpPr>
          <p:spPr>
            <a:xfrm flipV="1">
              <a:off x="2120347" y="4584769"/>
              <a:ext cx="0" cy="3735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DC829E1-4D63-0FAB-EC82-BF534D7BE7B0}"/>
                </a:ext>
              </a:extLst>
            </p:cNvPr>
            <p:cNvCxnSpPr>
              <a:cxnSpLocks/>
            </p:cNvCxnSpPr>
            <p:nvPr/>
          </p:nvCxnSpPr>
          <p:spPr>
            <a:xfrm flipV="1">
              <a:off x="2755204" y="4601235"/>
              <a:ext cx="0" cy="3735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0AAB68B-5EDD-8B32-292E-50C0DB3D81AC}"/>
                </a:ext>
              </a:extLst>
            </p:cNvPr>
            <p:cNvCxnSpPr>
              <a:cxnSpLocks/>
            </p:cNvCxnSpPr>
            <p:nvPr/>
          </p:nvCxnSpPr>
          <p:spPr>
            <a:xfrm flipV="1">
              <a:off x="3387108" y="4601235"/>
              <a:ext cx="0" cy="3735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CC4C9EA-92D9-9B6E-94C6-7A23836BE6DE}"/>
                </a:ext>
              </a:extLst>
            </p:cNvPr>
            <p:cNvCxnSpPr>
              <a:cxnSpLocks/>
            </p:cNvCxnSpPr>
            <p:nvPr/>
          </p:nvCxnSpPr>
          <p:spPr>
            <a:xfrm flipV="1">
              <a:off x="4040967" y="4601235"/>
              <a:ext cx="0" cy="3735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AFEC039-FABE-460C-7E26-4F6F46F3D79F}"/>
                </a:ext>
              </a:extLst>
            </p:cNvPr>
            <p:cNvCxnSpPr>
              <a:cxnSpLocks/>
            </p:cNvCxnSpPr>
            <p:nvPr/>
          </p:nvCxnSpPr>
          <p:spPr>
            <a:xfrm flipV="1">
              <a:off x="4867967" y="4601235"/>
              <a:ext cx="0" cy="3735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51" name="Google Shape;251;p34"/>
          <p:cNvSpPr txBox="1">
            <a:spLocks noGrp="1"/>
          </p:cNvSpPr>
          <p:nvPr>
            <p:ph type="title"/>
          </p:nvPr>
        </p:nvSpPr>
        <p:spPr>
          <a:prstGeom prst="rect">
            <a:avLst/>
          </a:prstGeom>
          <a:noFill/>
          <a:ln>
            <a:noFill/>
          </a:ln>
        </p:spPr>
        <p:txBody>
          <a:bodyPr spcFirstLastPara="1" wrap="square" lIns="0" tIns="12700" rIns="0" bIns="0" anchor="t" anchorCtr="0">
            <a:spAutoFit/>
          </a:bodyPr>
          <a:lstStyle/>
          <a:p>
            <a:pPr marL="12700"/>
            <a:r>
              <a:rPr lang="en-US" sz="3200" dirty="0">
                <a:latin typeface="Arial"/>
                <a:cs typeface="Arial"/>
              </a:rPr>
              <a:t>What is Knowledge?</a:t>
            </a:r>
            <a:endParaRPr sz="3200" dirty="0">
              <a:latin typeface="Arial"/>
              <a:cs typeface="Arial"/>
            </a:endParaRPr>
          </a:p>
        </p:txBody>
      </p:sp>
      <p:sp>
        <p:nvSpPr>
          <p:cNvPr id="252" name="Google Shape;252;p34"/>
          <p:cNvSpPr txBox="1"/>
          <p:nvPr/>
        </p:nvSpPr>
        <p:spPr>
          <a:xfrm>
            <a:off x="332711" y="834486"/>
            <a:ext cx="3675379"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dirty="0">
                <a:solidFill>
                  <a:schemeClr val="tx2">
                    <a:lumMod val="10000"/>
                  </a:schemeClr>
                </a:solidFill>
                <a:latin typeface="Arial"/>
                <a:ea typeface="Arial"/>
                <a:cs typeface="Arial"/>
                <a:sym typeface="Arial"/>
              </a:rPr>
              <a:t>Components of Knowledge</a:t>
            </a:r>
            <a:endParaRPr sz="1800" b="1" dirty="0">
              <a:solidFill>
                <a:schemeClr val="tx2">
                  <a:lumMod val="10000"/>
                </a:schemeClr>
              </a:solidFill>
              <a:latin typeface="Arial"/>
              <a:ea typeface="Arial"/>
              <a:cs typeface="Arial"/>
              <a:sym typeface="Arial"/>
            </a:endParaRPr>
          </a:p>
        </p:txBody>
      </p:sp>
      <p:sp>
        <p:nvSpPr>
          <p:cNvPr id="256" name="Google Shape;256;p34"/>
          <p:cNvSpPr txBox="1"/>
          <p:nvPr/>
        </p:nvSpPr>
        <p:spPr>
          <a:xfrm>
            <a:off x="175056" y="2613165"/>
            <a:ext cx="6565900"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dirty="0">
                <a:solidFill>
                  <a:schemeClr val="tx2">
                    <a:lumMod val="10000"/>
                  </a:schemeClr>
                </a:solidFill>
                <a:latin typeface="Arial"/>
                <a:ea typeface="Arial"/>
                <a:cs typeface="Arial"/>
                <a:sym typeface="Arial"/>
              </a:rPr>
              <a:t>Knowledge Creation and Competitive Advantage</a:t>
            </a:r>
            <a:endParaRPr sz="1800" b="1" dirty="0">
              <a:solidFill>
                <a:schemeClr val="tx2">
                  <a:lumMod val="10000"/>
                </a:schemeClr>
              </a:solidFill>
              <a:latin typeface="Arial"/>
              <a:ea typeface="Arial"/>
              <a:cs typeface="Arial"/>
              <a:sym typeface="Arial"/>
            </a:endParaRPr>
          </a:p>
        </p:txBody>
      </p:sp>
      <p:grpSp>
        <p:nvGrpSpPr>
          <p:cNvPr id="1071" name="Group 1070">
            <a:extLst>
              <a:ext uri="{FF2B5EF4-FFF2-40B4-BE49-F238E27FC236}">
                <a16:creationId xmlns:a16="http://schemas.microsoft.com/office/drawing/2014/main" id="{483F0BEF-B0F0-9110-75EB-1A5B89C84B8F}"/>
              </a:ext>
            </a:extLst>
          </p:cNvPr>
          <p:cNvGrpSpPr/>
          <p:nvPr/>
        </p:nvGrpSpPr>
        <p:grpSpPr>
          <a:xfrm>
            <a:off x="2019299" y="1277114"/>
            <a:ext cx="7597425" cy="1113016"/>
            <a:chOff x="1196365" y="1277114"/>
            <a:chExt cx="8420360" cy="1261962"/>
          </a:xfrm>
        </p:grpSpPr>
        <p:sp>
          <p:nvSpPr>
            <p:cNvPr id="2" name="Rectangle: Rounded Corners 1">
              <a:extLst>
                <a:ext uri="{FF2B5EF4-FFF2-40B4-BE49-F238E27FC236}">
                  <a16:creationId xmlns:a16="http://schemas.microsoft.com/office/drawing/2014/main" id="{4907C5A4-2E56-E897-1E84-4AC32C2D8E01}"/>
                </a:ext>
              </a:extLst>
            </p:cNvPr>
            <p:cNvSpPr/>
            <p:nvPr/>
          </p:nvSpPr>
          <p:spPr>
            <a:xfrm>
              <a:off x="1196365" y="1525739"/>
              <a:ext cx="1948070" cy="764713"/>
            </a:xfrm>
            <a:prstGeom prst="roundRect">
              <a:avLst>
                <a:gd name="adj" fmla="val 62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Explicit</a:t>
              </a:r>
            </a:p>
            <a:p>
              <a:pPr algn="ctr"/>
              <a:r>
                <a:rPr lang="en-US" sz="1200" dirty="0"/>
                <a:t>Factual &amp; Objective</a:t>
              </a:r>
            </a:p>
          </p:txBody>
        </p:sp>
        <p:sp>
          <p:nvSpPr>
            <p:cNvPr id="4" name="Rectangle: Rounded Corners 3">
              <a:extLst>
                <a:ext uri="{FF2B5EF4-FFF2-40B4-BE49-F238E27FC236}">
                  <a16:creationId xmlns:a16="http://schemas.microsoft.com/office/drawing/2014/main" id="{E4AF8301-3220-183B-862C-8931D23A8FEC}"/>
                </a:ext>
              </a:extLst>
            </p:cNvPr>
            <p:cNvSpPr/>
            <p:nvPr/>
          </p:nvSpPr>
          <p:spPr>
            <a:xfrm>
              <a:off x="7668655" y="1525739"/>
              <a:ext cx="1948070" cy="764713"/>
            </a:xfrm>
            <a:prstGeom prst="roundRect">
              <a:avLst>
                <a:gd name="adj" fmla="val 62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Tacit</a:t>
              </a:r>
            </a:p>
            <a:p>
              <a:pPr algn="ctr"/>
              <a:r>
                <a:rPr lang="en-US" sz="1200" dirty="0"/>
                <a:t>Intuitive &amp; Subjective</a:t>
              </a:r>
            </a:p>
          </p:txBody>
        </p:sp>
        <p:sp>
          <p:nvSpPr>
            <p:cNvPr id="5" name="Cloud 4">
              <a:extLst>
                <a:ext uri="{FF2B5EF4-FFF2-40B4-BE49-F238E27FC236}">
                  <a16:creationId xmlns:a16="http://schemas.microsoft.com/office/drawing/2014/main" id="{2CDC182A-54E5-65A3-D10F-C229B50F44D8}"/>
                </a:ext>
              </a:extLst>
            </p:cNvPr>
            <p:cNvSpPr/>
            <p:nvPr/>
          </p:nvSpPr>
          <p:spPr>
            <a:xfrm>
              <a:off x="4432510" y="1277114"/>
              <a:ext cx="1948070" cy="1261962"/>
            </a:xfrm>
            <a:prstGeom prst="cloud">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C000"/>
                  </a:solidFill>
                </a:rPr>
                <a:t>Knowledge</a:t>
              </a:r>
            </a:p>
          </p:txBody>
        </p:sp>
        <p:cxnSp>
          <p:nvCxnSpPr>
            <p:cNvPr id="7" name="Straight Arrow Connector 6">
              <a:extLst>
                <a:ext uri="{FF2B5EF4-FFF2-40B4-BE49-F238E27FC236}">
                  <a16:creationId xmlns:a16="http://schemas.microsoft.com/office/drawing/2014/main" id="{04F7CE1E-627C-1CED-24B6-3D092F4A9371}"/>
                </a:ext>
              </a:extLst>
            </p:cNvPr>
            <p:cNvCxnSpPr>
              <a:cxnSpLocks/>
              <a:stCxn id="2" idx="3"/>
              <a:endCxn id="5" idx="2"/>
            </p:cNvCxnSpPr>
            <p:nvPr/>
          </p:nvCxnSpPr>
          <p:spPr>
            <a:xfrm flipV="1">
              <a:off x="3144435" y="1908095"/>
              <a:ext cx="1294118"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8140CFF-4CED-ADF8-12AB-1EA431426338}"/>
                </a:ext>
              </a:extLst>
            </p:cNvPr>
            <p:cNvCxnSpPr>
              <a:cxnSpLocks/>
              <a:stCxn id="4" idx="1"/>
              <a:endCxn id="5" idx="0"/>
            </p:cNvCxnSpPr>
            <p:nvPr/>
          </p:nvCxnSpPr>
          <p:spPr>
            <a:xfrm flipH="1" flipV="1">
              <a:off x="6378957" y="1908095"/>
              <a:ext cx="1289698"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7" name="Rectangle: Rounded Corners 16">
            <a:extLst>
              <a:ext uri="{FF2B5EF4-FFF2-40B4-BE49-F238E27FC236}">
                <a16:creationId xmlns:a16="http://schemas.microsoft.com/office/drawing/2014/main" id="{7058621E-7E01-C9FC-3948-B86DA22D644D}"/>
              </a:ext>
            </a:extLst>
          </p:cNvPr>
          <p:cNvSpPr/>
          <p:nvPr/>
        </p:nvSpPr>
        <p:spPr>
          <a:xfrm>
            <a:off x="2026974" y="4939922"/>
            <a:ext cx="555140" cy="200368"/>
          </a:xfrm>
          <a:prstGeom prst="roundRect">
            <a:avLst>
              <a:gd name="adj" fmla="val 62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Insight 1</a:t>
            </a:r>
          </a:p>
        </p:txBody>
      </p:sp>
      <p:sp>
        <p:nvSpPr>
          <p:cNvPr id="18" name="Rectangle: Rounded Corners 17">
            <a:extLst>
              <a:ext uri="{FF2B5EF4-FFF2-40B4-BE49-F238E27FC236}">
                <a16:creationId xmlns:a16="http://schemas.microsoft.com/office/drawing/2014/main" id="{6D24A057-BB4C-09D1-E115-2338995E9CCF}"/>
              </a:ext>
            </a:extLst>
          </p:cNvPr>
          <p:cNvSpPr/>
          <p:nvPr/>
        </p:nvSpPr>
        <p:spPr>
          <a:xfrm>
            <a:off x="2658878" y="4939922"/>
            <a:ext cx="555140" cy="200368"/>
          </a:xfrm>
          <a:prstGeom prst="roundRect">
            <a:avLst>
              <a:gd name="adj" fmla="val 62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Insight 2</a:t>
            </a:r>
          </a:p>
        </p:txBody>
      </p:sp>
      <p:sp>
        <p:nvSpPr>
          <p:cNvPr id="19" name="Rectangle: Rounded Corners 18">
            <a:extLst>
              <a:ext uri="{FF2B5EF4-FFF2-40B4-BE49-F238E27FC236}">
                <a16:creationId xmlns:a16="http://schemas.microsoft.com/office/drawing/2014/main" id="{F77CB0FC-BAC9-9715-0617-2FD8BA7DFDBA}"/>
              </a:ext>
            </a:extLst>
          </p:cNvPr>
          <p:cNvSpPr/>
          <p:nvPr/>
        </p:nvSpPr>
        <p:spPr>
          <a:xfrm>
            <a:off x="3290782" y="4939922"/>
            <a:ext cx="555140" cy="200368"/>
          </a:xfrm>
          <a:prstGeom prst="roundRect">
            <a:avLst>
              <a:gd name="adj" fmla="val 62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Insight 3</a:t>
            </a:r>
          </a:p>
        </p:txBody>
      </p:sp>
      <p:sp>
        <p:nvSpPr>
          <p:cNvPr id="20" name="Rectangle: Rounded Corners 19">
            <a:extLst>
              <a:ext uri="{FF2B5EF4-FFF2-40B4-BE49-F238E27FC236}">
                <a16:creationId xmlns:a16="http://schemas.microsoft.com/office/drawing/2014/main" id="{CDB949D8-6755-A9E8-404A-A726C815032F}"/>
              </a:ext>
            </a:extLst>
          </p:cNvPr>
          <p:cNvSpPr/>
          <p:nvPr/>
        </p:nvSpPr>
        <p:spPr>
          <a:xfrm>
            <a:off x="3922686" y="4939922"/>
            <a:ext cx="555140" cy="204692"/>
          </a:xfrm>
          <a:prstGeom prst="roundRect">
            <a:avLst>
              <a:gd name="adj" fmla="val 62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Insight 4</a:t>
            </a:r>
          </a:p>
        </p:txBody>
      </p:sp>
      <p:sp>
        <p:nvSpPr>
          <p:cNvPr id="22" name="Rectangle: Rounded Corners 21">
            <a:extLst>
              <a:ext uri="{FF2B5EF4-FFF2-40B4-BE49-F238E27FC236}">
                <a16:creationId xmlns:a16="http://schemas.microsoft.com/office/drawing/2014/main" id="{5856DAAE-D0F7-0645-B28B-01DF5A461705}"/>
              </a:ext>
            </a:extLst>
          </p:cNvPr>
          <p:cNvSpPr/>
          <p:nvPr/>
        </p:nvSpPr>
        <p:spPr>
          <a:xfrm>
            <a:off x="5403545" y="4939922"/>
            <a:ext cx="555140" cy="200368"/>
          </a:xfrm>
          <a:prstGeom prst="roundRect">
            <a:avLst>
              <a:gd name="adj" fmla="val 62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Insight N</a:t>
            </a:r>
          </a:p>
        </p:txBody>
      </p:sp>
      <p:sp>
        <p:nvSpPr>
          <p:cNvPr id="27" name="Rectangle: Rounded Corners 26">
            <a:extLst>
              <a:ext uri="{FF2B5EF4-FFF2-40B4-BE49-F238E27FC236}">
                <a16:creationId xmlns:a16="http://schemas.microsoft.com/office/drawing/2014/main" id="{03A95C40-4C63-FDDA-0439-00176294AB5B}"/>
              </a:ext>
            </a:extLst>
          </p:cNvPr>
          <p:cNvSpPr/>
          <p:nvPr/>
        </p:nvSpPr>
        <p:spPr>
          <a:xfrm>
            <a:off x="4554589" y="4939922"/>
            <a:ext cx="555140" cy="204692"/>
          </a:xfrm>
          <a:prstGeom prst="roundRect">
            <a:avLst>
              <a:gd name="adj" fmla="val 62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Insight 5</a:t>
            </a:r>
          </a:p>
        </p:txBody>
      </p:sp>
      <p:sp>
        <p:nvSpPr>
          <p:cNvPr id="29" name="TextBox 28">
            <a:extLst>
              <a:ext uri="{FF2B5EF4-FFF2-40B4-BE49-F238E27FC236}">
                <a16:creationId xmlns:a16="http://schemas.microsoft.com/office/drawing/2014/main" id="{F9F0442E-4788-991C-46E3-54DA1CD9EC17}"/>
              </a:ext>
            </a:extLst>
          </p:cNvPr>
          <p:cNvSpPr txBox="1"/>
          <p:nvPr/>
        </p:nvSpPr>
        <p:spPr>
          <a:xfrm>
            <a:off x="5077829" y="4848979"/>
            <a:ext cx="322262" cy="307777"/>
          </a:xfrm>
          <a:prstGeom prst="rect">
            <a:avLst/>
          </a:prstGeom>
          <a:noFill/>
        </p:spPr>
        <p:txBody>
          <a:bodyPr wrap="square">
            <a:spAutoFit/>
          </a:bodyPr>
          <a:lstStyle/>
          <a:p>
            <a:r>
              <a:rPr lang="en-US" sz="1400" b="1">
                <a:solidFill>
                  <a:schemeClr val="dk1"/>
                </a:solidFill>
                <a:latin typeface="Arial"/>
                <a:ea typeface="Arial"/>
                <a:cs typeface="Arial"/>
                <a:sym typeface="Arial"/>
              </a:rPr>
              <a:t>…</a:t>
            </a:r>
            <a:endParaRPr lang="en-US" dirty="0"/>
          </a:p>
        </p:txBody>
      </p:sp>
      <p:sp>
        <p:nvSpPr>
          <p:cNvPr id="31" name="TextBox 30">
            <a:extLst>
              <a:ext uri="{FF2B5EF4-FFF2-40B4-BE49-F238E27FC236}">
                <a16:creationId xmlns:a16="http://schemas.microsoft.com/office/drawing/2014/main" id="{2B2A55EE-1431-E32B-0780-575C916D19AF}"/>
              </a:ext>
            </a:extLst>
          </p:cNvPr>
          <p:cNvSpPr txBox="1"/>
          <p:nvPr/>
        </p:nvSpPr>
        <p:spPr>
          <a:xfrm>
            <a:off x="2940990" y="4730709"/>
            <a:ext cx="2163762" cy="253916"/>
          </a:xfrm>
          <a:prstGeom prst="rect">
            <a:avLst/>
          </a:prstGeom>
          <a:noFill/>
        </p:spPr>
        <p:txBody>
          <a:bodyPr wrap="square">
            <a:spAutoFit/>
          </a:bodyPr>
          <a:lstStyle>
            <a:defPPr marR="0" lvl="0" algn="l" rtl="0">
              <a:lnSpc>
                <a:spcPct val="100000"/>
              </a:lnSpc>
              <a:spcBef>
                <a:spcPts val="0"/>
              </a:spcBef>
              <a:spcAft>
                <a:spcPts val="0"/>
              </a:spcAft>
            </a:defPPr>
            <a:lvl1pPr>
              <a:defRPr sz="1050" b="1" i="1">
                <a:solidFill>
                  <a:schemeClr val="dk1"/>
                </a:solidFill>
              </a:defRPr>
            </a:lvl1pPr>
          </a:lstStyle>
          <a:p>
            <a:r>
              <a:rPr lang="en-US" dirty="0"/>
              <a:t>Information Reduction</a:t>
            </a:r>
          </a:p>
        </p:txBody>
      </p:sp>
      <p:grpSp>
        <p:nvGrpSpPr>
          <p:cNvPr id="54" name="Group 53">
            <a:extLst>
              <a:ext uri="{FF2B5EF4-FFF2-40B4-BE49-F238E27FC236}">
                <a16:creationId xmlns:a16="http://schemas.microsoft.com/office/drawing/2014/main" id="{0AAF12FA-2D7F-4113-D022-BFF38E53B159}"/>
              </a:ext>
            </a:extLst>
          </p:cNvPr>
          <p:cNvGrpSpPr/>
          <p:nvPr/>
        </p:nvGrpSpPr>
        <p:grpSpPr>
          <a:xfrm>
            <a:off x="2318242" y="5184740"/>
            <a:ext cx="3362873" cy="256233"/>
            <a:chOff x="1511792" y="5079330"/>
            <a:chExt cx="3362873" cy="390034"/>
          </a:xfrm>
        </p:grpSpPr>
        <p:cxnSp>
          <p:nvCxnSpPr>
            <p:cNvPr id="32" name="Straight Arrow Connector 31">
              <a:extLst>
                <a:ext uri="{FF2B5EF4-FFF2-40B4-BE49-F238E27FC236}">
                  <a16:creationId xmlns:a16="http://schemas.microsoft.com/office/drawing/2014/main" id="{BF991180-60F4-DB09-2627-3AFB6325AC38}"/>
                </a:ext>
              </a:extLst>
            </p:cNvPr>
            <p:cNvCxnSpPr>
              <a:cxnSpLocks/>
            </p:cNvCxnSpPr>
            <p:nvPr/>
          </p:nvCxnSpPr>
          <p:spPr>
            <a:xfrm flipV="1">
              <a:off x="1511792" y="5079330"/>
              <a:ext cx="0" cy="3735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8655A98-F1A4-0832-CA81-48A38B06E2C3}"/>
                </a:ext>
              </a:extLst>
            </p:cNvPr>
            <p:cNvCxnSpPr>
              <a:cxnSpLocks/>
            </p:cNvCxnSpPr>
            <p:nvPr/>
          </p:nvCxnSpPr>
          <p:spPr>
            <a:xfrm flipV="1">
              <a:off x="2127045" y="5079330"/>
              <a:ext cx="0" cy="3735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20C89C3-1BD1-FAB0-0415-0118F43D6B23}"/>
                </a:ext>
              </a:extLst>
            </p:cNvPr>
            <p:cNvCxnSpPr>
              <a:cxnSpLocks/>
            </p:cNvCxnSpPr>
            <p:nvPr/>
          </p:nvCxnSpPr>
          <p:spPr>
            <a:xfrm flipV="1">
              <a:off x="2761902" y="5095796"/>
              <a:ext cx="0" cy="3735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CE86F1C-6EB3-3A51-F6BB-B76D2B3C8DD5}"/>
                </a:ext>
              </a:extLst>
            </p:cNvPr>
            <p:cNvCxnSpPr>
              <a:cxnSpLocks/>
            </p:cNvCxnSpPr>
            <p:nvPr/>
          </p:nvCxnSpPr>
          <p:spPr>
            <a:xfrm flipV="1">
              <a:off x="3393806" y="5095796"/>
              <a:ext cx="0" cy="3735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7BD787-A04C-187C-46D7-CBE897BCB989}"/>
                </a:ext>
              </a:extLst>
            </p:cNvPr>
            <p:cNvCxnSpPr>
              <a:cxnSpLocks/>
            </p:cNvCxnSpPr>
            <p:nvPr/>
          </p:nvCxnSpPr>
          <p:spPr>
            <a:xfrm flipV="1">
              <a:off x="4047665" y="5095796"/>
              <a:ext cx="0" cy="3735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780BC30-3BE8-CCA9-EAAC-2C1325CFF2EE}"/>
                </a:ext>
              </a:extLst>
            </p:cNvPr>
            <p:cNvCxnSpPr>
              <a:cxnSpLocks/>
            </p:cNvCxnSpPr>
            <p:nvPr/>
          </p:nvCxnSpPr>
          <p:spPr>
            <a:xfrm flipV="1">
              <a:off x="4874665" y="5095796"/>
              <a:ext cx="0" cy="3735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1026" name="Picture 2" descr="Matrix Movie Stock Illustrations – 276 Matrix Movie Stock Illustrations,  Vectors &amp; Clipart - Dreamstime">
            <a:extLst>
              <a:ext uri="{FF2B5EF4-FFF2-40B4-BE49-F238E27FC236}">
                <a16:creationId xmlns:a16="http://schemas.microsoft.com/office/drawing/2014/main" id="{E4D4D2C8-B554-195B-41F1-81146F799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974" y="5548426"/>
            <a:ext cx="3931711" cy="779615"/>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Rounded Corners 44">
            <a:extLst>
              <a:ext uri="{FF2B5EF4-FFF2-40B4-BE49-F238E27FC236}">
                <a16:creationId xmlns:a16="http://schemas.microsoft.com/office/drawing/2014/main" id="{A4D5E822-F2FD-17D0-9981-1DEE8E28C5CD}"/>
              </a:ext>
            </a:extLst>
          </p:cNvPr>
          <p:cNvSpPr/>
          <p:nvPr/>
        </p:nvSpPr>
        <p:spPr>
          <a:xfrm>
            <a:off x="1995074" y="4282600"/>
            <a:ext cx="555140" cy="200368"/>
          </a:xfrm>
          <a:prstGeom prst="roundRect">
            <a:avLst>
              <a:gd name="adj" fmla="val 6269"/>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700" strike="sngStrike" dirty="0"/>
              <a:t>Insight 1</a:t>
            </a:r>
          </a:p>
        </p:txBody>
      </p:sp>
      <p:sp>
        <p:nvSpPr>
          <p:cNvPr id="46" name="Rectangle: Rounded Corners 45">
            <a:extLst>
              <a:ext uri="{FF2B5EF4-FFF2-40B4-BE49-F238E27FC236}">
                <a16:creationId xmlns:a16="http://schemas.microsoft.com/office/drawing/2014/main" id="{50F4AEC5-F4EB-6165-13D1-09B26813FA27}"/>
              </a:ext>
            </a:extLst>
          </p:cNvPr>
          <p:cNvSpPr/>
          <p:nvPr/>
        </p:nvSpPr>
        <p:spPr>
          <a:xfrm>
            <a:off x="2626978" y="4282600"/>
            <a:ext cx="555140" cy="200368"/>
          </a:xfrm>
          <a:prstGeom prst="roundRect">
            <a:avLst>
              <a:gd name="adj" fmla="val 62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Insight 2</a:t>
            </a:r>
          </a:p>
        </p:txBody>
      </p:sp>
      <p:sp>
        <p:nvSpPr>
          <p:cNvPr id="47" name="Rectangle: Rounded Corners 46">
            <a:extLst>
              <a:ext uri="{FF2B5EF4-FFF2-40B4-BE49-F238E27FC236}">
                <a16:creationId xmlns:a16="http://schemas.microsoft.com/office/drawing/2014/main" id="{1377FB57-3309-A29A-5ECA-AC9313F4C60C}"/>
              </a:ext>
            </a:extLst>
          </p:cNvPr>
          <p:cNvSpPr/>
          <p:nvPr/>
        </p:nvSpPr>
        <p:spPr>
          <a:xfrm>
            <a:off x="3258882" y="4282600"/>
            <a:ext cx="555140" cy="200368"/>
          </a:xfrm>
          <a:prstGeom prst="roundRect">
            <a:avLst>
              <a:gd name="adj" fmla="val 62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Insight 3</a:t>
            </a:r>
          </a:p>
        </p:txBody>
      </p:sp>
      <p:sp>
        <p:nvSpPr>
          <p:cNvPr id="48" name="Rectangle: Rounded Corners 47">
            <a:extLst>
              <a:ext uri="{FF2B5EF4-FFF2-40B4-BE49-F238E27FC236}">
                <a16:creationId xmlns:a16="http://schemas.microsoft.com/office/drawing/2014/main" id="{20758ED9-4A8B-C7B5-A6D0-BD95BA2218B0}"/>
              </a:ext>
            </a:extLst>
          </p:cNvPr>
          <p:cNvSpPr/>
          <p:nvPr/>
        </p:nvSpPr>
        <p:spPr>
          <a:xfrm>
            <a:off x="3890786" y="4282600"/>
            <a:ext cx="555140" cy="204692"/>
          </a:xfrm>
          <a:prstGeom prst="roundRect">
            <a:avLst>
              <a:gd name="adj" fmla="val 6269"/>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700" strike="sngStrike" dirty="0"/>
              <a:t>Insight 4</a:t>
            </a:r>
          </a:p>
        </p:txBody>
      </p:sp>
      <p:sp>
        <p:nvSpPr>
          <p:cNvPr id="49" name="Rectangle: Rounded Corners 48">
            <a:extLst>
              <a:ext uri="{FF2B5EF4-FFF2-40B4-BE49-F238E27FC236}">
                <a16:creationId xmlns:a16="http://schemas.microsoft.com/office/drawing/2014/main" id="{929C0158-F8A8-8121-C01F-FB2CB19088AB}"/>
              </a:ext>
            </a:extLst>
          </p:cNvPr>
          <p:cNvSpPr/>
          <p:nvPr/>
        </p:nvSpPr>
        <p:spPr>
          <a:xfrm>
            <a:off x="5371645" y="4282600"/>
            <a:ext cx="555140" cy="200368"/>
          </a:xfrm>
          <a:prstGeom prst="roundRect">
            <a:avLst>
              <a:gd name="adj" fmla="val 6269"/>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700" strike="sngStrike" dirty="0"/>
              <a:t>Insight N</a:t>
            </a:r>
          </a:p>
        </p:txBody>
      </p:sp>
      <p:sp>
        <p:nvSpPr>
          <p:cNvPr id="50" name="Rectangle: Rounded Corners 49">
            <a:extLst>
              <a:ext uri="{FF2B5EF4-FFF2-40B4-BE49-F238E27FC236}">
                <a16:creationId xmlns:a16="http://schemas.microsoft.com/office/drawing/2014/main" id="{9FC623C6-C4B9-0401-6EE4-F8B2B50AC5D4}"/>
              </a:ext>
            </a:extLst>
          </p:cNvPr>
          <p:cNvSpPr/>
          <p:nvPr/>
        </p:nvSpPr>
        <p:spPr>
          <a:xfrm>
            <a:off x="4522689" y="4282600"/>
            <a:ext cx="555140" cy="204692"/>
          </a:xfrm>
          <a:prstGeom prst="roundRect">
            <a:avLst>
              <a:gd name="adj" fmla="val 62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Insight 5</a:t>
            </a:r>
          </a:p>
        </p:txBody>
      </p:sp>
      <p:sp>
        <p:nvSpPr>
          <p:cNvPr id="51" name="Rectangle: Rounded Corners 50">
            <a:extLst>
              <a:ext uri="{FF2B5EF4-FFF2-40B4-BE49-F238E27FC236}">
                <a16:creationId xmlns:a16="http://schemas.microsoft.com/office/drawing/2014/main" id="{3D4194C1-73DC-DDB2-2BAB-E441EA9F44E0}"/>
              </a:ext>
            </a:extLst>
          </p:cNvPr>
          <p:cNvSpPr/>
          <p:nvPr/>
        </p:nvSpPr>
        <p:spPr>
          <a:xfrm>
            <a:off x="3036611" y="3213568"/>
            <a:ext cx="1948070" cy="330918"/>
          </a:xfrm>
          <a:prstGeom prst="roundRect">
            <a:avLst>
              <a:gd name="adj" fmla="val 62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Explicit Knowledge</a:t>
            </a:r>
          </a:p>
        </p:txBody>
      </p:sp>
      <p:cxnSp>
        <p:nvCxnSpPr>
          <p:cNvPr id="52" name="Straight Arrow Connector 51">
            <a:extLst>
              <a:ext uri="{FF2B5EF4-FFF2-40B4-BE49-F238E27FC236}">
                <a16:creationId xmlns:a16="http://schemas.microsoft.com/office/drawing/2014/main" id="{574A3BAE-3487-36B7-36D2-739C9866E47A}"/>
              </a:ext>
            </a:extLst>
          </p:cNvPr>
          <p:cNvCxnSpPr>
            <a:cxnSpLocks/>
          </p:cNvCxnSpPr>
          <p:nvPr/>
        </p:nvCxnSpPr>
        <p:spPr>
          <a:xfrm flipV="1">
            <a:off x="3922686" y="3574966"/>
            <a:ext cx="0" cy="2799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A03E323-3D6E-69A9-F564-5CB2774E8F43}"/>
              </a:ext>
            </a:extLst>
          </p:cNvPr>
          <p:cNvCxnSpPr>
            <a:cxnSpLocks/>
          </p:cNvCxnSpPr>
          <p:nvPr/>
        </p:nvCxnSpPr>
        <p:spPr>
          <a:xfrm>
            <a:off x="2904548" y="4059564"/>
            <a:ext cx="1949567" cy="0"/>
          </a:xfrm>
          <a:prstGeom prst="line">
            <a:avLst/>
          </a:prstGeom>
          <a:ln w="38100">
            <a:tailEnd type="non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C2FE98C1-4A5C-A80D-D681-56E0E9918E92}"/>
              </a:ext>
            </a:extLst>
          </p:cNvPr>
          <p:cNvGrpSpPr/>
          <p:nvPr/>
        </p:nvGrpSpPr>
        <p:grpSpPr>
          <a:xfrm>
            <a:off x="2915818" y="4047595"/>
            <a:ext cx="1920620" cy="240941"/>
            <a:chOff x="2120347" y="4584769"/>
            <a:chExt cx="1920620" cy="390034"/>
          </a:xfrm>
        </p:grpSpPr>
        <p:cxnSp>
          <p:nvCxnSpPr>
            <p:cNvPr id="59" name="Straight Arrow Connector 58">
              <a:extLst>
                <a:ext uri="{FF2B5EF4-FFF2-40B4-BE49-F238E27FC236}">
                  <a16:creationId xmlns:a16="http://schemas.microsoft.com/office/drawing/2014/main" id="{F4AC664E-874C-D570-467F-B50C7B243E68}"/>
                </a:ext>
              </a:extLst>
            </p:cNvPr>
            <p:cNvCxnSpPr>
              <a:cxnSpLocks/>
            </p:cNvCxnSpPr>
            <p:nvPr/>
          </p:nvCxnSpPr>
          <p:spPr>
            <a:xfrm flipV="1">
              <a:off x="2120347" y="4584769"/>
              <a:ext cx="0" cy="373568"/>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C6387FE-2D6A-CC4C-5FEF-745EDC6E8619}"/>
                </a:ext>
              </a:extLst>
            </p:cNvPr>
            <p:cNvCxnSpPr>
              <a:cxnSpLocks/>
            </p:cNvCxnSpPr>
            <p:nvPr/>
          </p:nvCxnSpPr>
          <p:spPr>
            <a:xfrm flipV="1">
              <a:off x="2755204" y="4601235"/>
              <a:ext cx="0" cy="373568"/>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7BE2419-38F4-AA7F-8027-8579E5F99527}"/>
                </a:ext>
              </a:extLst>
            </p:cNvPr>
            <p:cNvCxnSpPr>
              <a:cxnSpLocks/>
            </p:cNvCxnSpPr>
            <p:nvPr/>
          </p:nvCxnSpPr>
          <p:spPr>
            <a:xfrm flipV="1">
              <a:off x="4040967" y="4601235"/>
              <a:ext cx="0" cy="373568"/>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grpSp>
      <p:sp>
        <p:nvSpPr>
          <p:cNvPr id="1029" name="TextBox 1028">
            <a:extLst>
              <a:ext uri="{FF2B5EF4-FFF2-40B4-BE49-F238E27FC236}">
                <a16:creationId xmlns:a16="http://schemas.microsoft.com/office/drawing/2014/main" id="{171562B9-1F9C-7B18-0E0C-61986F4C217F}"/>
              </a:ext>
            </a:extLst>
          </p:cNvPr>
          <p:cNvSpPr txBox="1"/>
          <p:nvPr/>
        </p:nvSpPr>
        <p:spPr>
          <a:xfrm>
            <a:off x="3408440" y="3837641"/>
            <a:ext cx="1228861" cy="261610"/>
          </a:xfrm>
          <a:prstGeom prst="rect">
            <a:avLst/>
          </a:prstGeom>
          <a:noFill/>
        </p:spPr>
        <p:txBody>
          <a:bodyPr wrap="square">
            <a:spAutoFit/>
          </a:bodyPr>
          <a:lstStyle/>
          <a:p>
            <a:r>
              <a:rPr lang="en-US" sz="1050" b="1" i="1" dirty="0">
                <a:solidFill>
                  <a:schemeClr val="dk1"/>
                </a:solidFill>
              </a:rPr>
              <a:t>Meta Analysis</a:t>
            </a:r>
            <a:endParaRPr lang="en-US" sz="1050" i="1" dirty="0"/>
          </a:p>
        </p:txBody>
      </p:sp>
      <p:sp>
        <p:nvSpPr>
          <p:cNvPr id="1030" name="Left Brace 1029">
            <a:extLst>
              <a:ext uri="{FF2B5EF4-FFF2-40B4-BE49-F238E27FC236}">
                <a16:creationId xmlns:a16="http://schemas.microsoft.com/office/drawing/2014/main" id="{E761DC46-D25A-9AD8-46A0-722A2904E195}"/>
              </a:ext>
            </a:extLst>
          </p:cNvPr>
          <p:cNvSpPr/>
          <p:nvPr/>
        </p:nvSpPr>
        <p:spPr>
          <a:xfrm>
            <a:off x="603360" y="4981291"/>
            <a:ext cx="204294" cy="1426556"/>
          </a:xfrm>
          <a:prstGeom prst="leftBrace">
            <a:avLst>
              <a:gd name="adj1" fmla="val 6951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1" name="Left Brace 1030">
            <a:extLst>
              <a:ext uri="{FF2B5EF4-FFF2-40B4-BE49-F238E27FC236}">
                <a16:creationId xmlns:a16="http://schemas.microsoft.com/office/drawing/2014/main" id="{80670B60-3403-2CF6-BA71-27B189F0E085}"/>
              </a:ext>
            </a:extLst>
          </p:cNvPr>
          <p:cNvSpPr/>
          <p:nvPr/>
        </p:nvSpPr>
        <p:spPr>
          <a:xfrm>
            <a:off x="590320" y="3160268"/>
            <a:ext cx="204294" cy="1814101"/>
          </a:xfrm>
          <a:prstGeom prst="leftBrace">
            <a:avLst>
              <a:gd name="adj1" fmla="val 6951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2" name="TextBox 1031">
            <a:extLst>
              <a:ext uri="{FF2B5EF4-FFF2-40B4-BE49-F238E27FC236}">
                <a16:creationId xmlns:a16="http://schemas.microsoft.com/office/drawing/2014/main" id="{59A4070D-1DE3-025F-2BEC-960E3318FD17}"/>
              </a:ext>
            </a:extLst>
          </p:cNvPr>
          <p:cNvSpPr txBox="1"/>
          <p:nvPr/>
        </p:nvSpPr>
        <p:spPr>
          <a:xfrm rot="16200000">
            <a:off x="-290983" y="5486820"/>
            <a:ext cx="1228861" cy="415498"/>
          </a:xfrm>
          <a:prstGeom prst="rect">
            <a:avLst/>
          </a:prstGeom>
          <a:noFill/>
        </p:spPr>
        <p:txBody>
          <a:bodyPr wrap="square">
            <a:spAutoFit/>
          </a:bodyPr>
          <a:lstStyle/>
          <a:p>
            <a:pPr algn="ctr"/>
            <a:r>
              <a:rPr lang="en-US" sz="1050" b="1" i="1" dirty="0">
                <a:solidFill>
                  <a:schemeClr val="dk1"/>
                </a:solidFill>
              </a:rPr>
              <a:t>Data -&gt; Information </a:t>
            </a:r>
            <a:endParaRPr lang="en-US" sz="1050" i="1" dirty="0"/>
          </a:p>
        </p:txBody>
      </p:sp>
      <p:sp>
        <p:nvSpPr>
          <p:cNvPr id="1033" name="TextBox 1032">
            <a:extLst>
              <a:ext uri="{FF2B5EF4-FFF2-40B4-BE49-F238E27FC236}">
                <a16:creationId xmlns:a16="http://schemas.microsoft.com/office/drawing/2014/main" id="{EC137F78-7A9A-8CFB-E733-A5BC40CE13D4}"/>
              </a:ext>
            </a:extLst>
          </p:cNvPr>
          <p:cNvSpPr txBox="1"/>
          <p:nvPr/>
        </p:nvSpPr>
        <p:spPr>
          <a:xfrm rot="16200000">
            <a:off x="-263927" y="3760847"/>
            <a:ext cx="1228861" cy="415498"/>
          </a:xfrm>
          <a:prstGeom prst="rect">
            <a:avLst/>
          </a:prstGeom>
          <a:noFill/>
        </p:spPr>
        <p:txBody>
          <a:bodyPr wrap="square">
            <a:spAutoFit/>
          </a:bodyPr>
          <a:lstStyle/>
          <a:p>
            <a:pPr algn="ctr"/>
            <a:r>
              <a:rPr lang="en-US" sz="1050" b="1" i="1" dirty="0">
                <a:solidFill>
                  <a:schemeClr val="dk1"/>
                </a:solidFill>
              </a:rPr>
              <a:t>Information -&gt; Knowledge</a:t>
            </a:r>
            <a:endParaRPr lang="en-US" sz="1050" i="1" dirty="0"/>
          </a:p>
        </p:txBody>
      </p:sp>
      <p:grpSp>
        <p:nvGrpSpPr>
          <p:cNvPr id="1070" name="Group 1069">
            <a:extLst>
              <a:ext uri="{FF2B5EF4-FFF2-40B4-BE49-F238E27FC236}">
                <a16:creationId xmlns:a16="http://schemas.microsoft.com/office/drawing/2014/main" id="{41CDC175-2A96-FCBD-63FA-F900B54CD03A}"/>
              </a:ext>
            </a:extLst>
          </p:cNvPr>
          <p:cNvGrpSpPr/>
          <p:nvPr/>
        </p:nvGrpSpPr>
        <p:grpSpPr>
          <a:xfrm>
            <a:off x="7044881" y="3166566"/>
            <a:ext cx="5099050" cy="2814561"/>
            <a:chOff x="6040984" y="3526513"/>
            <a:chExt cx="5744192" cy="2814561"/>
          </a:xfrm>
        </p:grpSpPr>
        <p:sp>
          <p:nvSpPr>
            <p:cNvPr id="1035" name="Rectangle: Rounded Corners 1034">
              <a:extLst>
                <a:ext uri="{FF2B5EF4-FFF2-40B4-BE49-F238E27FC236}">
                  <a16:creationId xmlns:a16="http://schemas.microsoft.com/office/drawing/2014/main" id="{37FCBB2B-D0E2-2BEC-6E5E-1C9C4E685208}"/>
                </a:ext>
              </a:extLst>
            </p:cNvPr>
            <p:cNvSpPr/>
            <p:nvPr/>
          </p:nvSpPr>
          <p:spPr>
            <a:xfrm>
              <a:off x="6053748" y="3526513"/>
              <a:ext cx="869706" cy="393712"/>
            </a:xfrm>
            <a:prstGeom prst="roundRect">
              <a:avLst>
                <a:gd name="adj" fmla="val 62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Data</a:t>
              </a:r>
              <a:endParaRPr lang="en-US" sz="900" dirty="0"/>
            </a:p>
          </p:txBody>
        </p:sp>
        <p:sp>
          <p:nvSpPr>
            <p:cNvPr id="1036" name="Rectangle: Rounded Corners 1035">
              <a:extLst>
                <a:ext uri="{FF2B5EF4-FFF2-40B4-BE49-F238E27FC236}">
                  <a16:creationId xmlns:a16="http://schemas.microsoft.com/office/drawing/2014/main" id="{20B25C6C-A714-8C59-EAF5-A1D4DFBC4163}"/>
                </a:ext>
              </a:extLst>
            </p:cNvPr>
            <p:cNvSpPr/>
            <p:nvPr/>
          </p:nvSpPr>
          <p:spPr>
            <a:xfrm>
              <a:off x="7466112" y="3536684"/>
              <a:ext cx="869706" cy="393712"/>
            </a:xfrm>
            <a:prstGeom prst="roundRect">
              <a:avLst>
                <a:gd name="adj" fmla="val 62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Information</a:t>
              </a:r>
              <a:endParaRPr lang="en-US" sz="900" dirty="0"/>
            </a:p>
          </p:txBody>
        </p:sp>
        <p:sp>
          <p:nvSpPr>
            <p:cNvPr id="1038" name="Rectangle: Rounded Corners 1037">
              <a:extLst>
                <a:ext uri="{FF2B5EF4-FFF2-40B4-BE49-F238E27FC236}">
                  <a16:creationId xmlns:a16="http://schemas.microsoft.com/office/drawing/2014/main" id="{6D01346D-D121-0D8E-E6BA-063BDE5F6CA3}"/>
                </a:ext>
              </a:extLst>
            </p:cNvPr>
            <p:cNvSpPr/>
            <p:nvPr/>
          </p:nvSpPr>
          <p:spPr>
            <a:xfrm>
              <a:off x="8967965" y="3536684"/>
              <a:ext cx="1157617" cy="393712"/>
            </a:xfrm>
            <a:prstGeom prst="roundRect">
              <a:avLst>
                <a:gd name="adj" fmla="val 62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Explicit Knowledge</a:t>
              </a:r>
              <a:endParaRPr lang="en-US" sz="900" dirty="0"/>
            </a:p>
          </p:txBody>
        </p:sp>
        <p:sp>
          <p:nvSpPr>
            <p:cNvPr id="1039" name="Rectangle: Rounded Corners 1038">
              <a:extLst>
                <a:ext uri="{FF2B5EF4-FFF2-40B4-BE49-F238E27FC236}">
                  <a16:creationId xmlns:a16="http://schemas.microsoft.com/office/drawing/2014/main" id="{D3E4D4D5-3D4D-1C8A-27A2-4058ED8A4218}"/>
                </a:ext>
              </a:extLst>
            </p:cNvPr>
            <p:cNvSpPr/>
            <p:nvPr/>
          </p:nvSpPr>
          <p:spPr>
            <a:xfrm>
              <a:off x="6040984" y="4801562"/>
              <a:ext cx="3769979" cy="393712"/>
            </a:xfrm>
            <a:prstGeom prst="roundRect">
              <a:avLst>
                <a:gd name="adj" fmla="val 62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Analytical Process</a:t>
              </a:r>
              <a:endParaRPr lang="en-US" sz="900" dirty="0"/>
            </a:p>
          </p:txBody>
        </p:sp>
        <p:sp>
          <p:nvSpPr>
            <p:cNvPr id="1040" name="Rectangle: Rounded Corners 1039">
              <a:extLst>
                <a:ext uri="{FF2B5EF4-FFF2-40B4-BE49-F238E27FC236}">
                  <a16:creationId xmlns:a16="http://schemas.microsoft.com/office/drawing/2014/main" id="{E68B64BB-8282-2358-5761-55D1C488A5DA}"/>
                </a:ext>
              </a:extLst>
            </p:cNvPr>
            <p:cNvSpPr/>
            <p:nvPr/>
          </p:nvSpPr>
          <p:spPr>
            <a:xfrm>
              <a:off x="6053747" y="5934205"/>
              <a:ext cx="1211629" cy="393712"/>
            </a:xfrm>
            <a:prstGeom prst="roundRect">
              <a:avLst>
                <a:gd name="adj" fmla="val 62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Experience</a:t>
              </a:r>
              <a:endParaRPr lang="en-US" sz="900" dirty="0"/>
            </a:p>
          </p:txBody>
        </p:sp>
        <p:sp>
          <p:nvSpPr>
            <p:cNvPr id="1041" name="Rectangle: Rounded Corners 1040">
              <a:extLst>
                <a:ext uri="{FF2B5EF4-FFF2-40B4-BE49-F238E27FC236}">
                  <a16:creationId xmlns:a16="http://schemas.microsoft.com/office/drawing/2014/main" id="{CFC7F10C-1A36-D5C4-4179-5BB3CB04310C}"/>
                </a:ext>
              </a:extLst>
            </p:cNvPr>
            <p:cNvSpPr/>
            <p:nvPr/>
          </p:nvSpPr>
          <p:spPr>
            <a:xfrm>
              <a:off x="8599335" y="5947362"/>
              <a:ext cx="1211629" cy="393712"/>
            </a:xfrm>
            <a:prstGeom prst="roundRect">
              <a:avLst>
                <a:gd name="adj" fmla="val 62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Tacit Knowledge</a:t>
              </a:r>
              <a:endParaRPr lang="en-US" sz="900" dirty="0"/>
            </a:p>
          </p:txBody>
        </p:sp>
        <p:pic>
          <p:nvPicPr>
            <p:cNvPr id="1046" name="Graphic 1045" descr="Trophy with solid fill">
              <a:extLst>
                <a:ext uri="{FF2B5EF4-FFF2-40B4-BE49-F238E27FC236}">
                  <a16:creationId xmlns:a16="http://schemas.microsoft.com/office/drawing/2014/main" id="{6B727D8B-3515-AB72-B50D-A010B65699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3410" y="4204975"/>
              <a:ext cx="1347973" cy="1347973"/>
            </a:xfrm>
            <a:prstGeom prst="rect">
              <a:avLst/>
            </a:prstGeom>
          </p:spPr>
        </p:pic>
        <p:sp>
          <p:nvSpPr>
            <p:cNvPr id="1048" name="TextBox 1047">
              <a:extLst>
                <a:ext uri="{FF2B5EF4-FFF2-40B4-BE49-F238E27FC236}">
                  <a16:creationId xmlns:a16="http://schemas.microsoft.com/office/drawing/2014/main" id="{EC6F6985-9108-3FC0-2CAA-24EC42A22F43}"/>
                </a:ext>
              </a:extLst>
            </p:cNvPr>
            <p:cNvSpPr txBox="1"/>
            <p:nvPr/>
          </p:nvSpPr>
          <p:spPr>
            <a:xfrm>
              <a:off x="10235665" y="5380013"/>
              <a:ext cx="1549511" cy="523220"/>
            </a:xfrm>
            <a:prstGeom prst="rect">
              <a:avLst/>
            </a:prstGeom>
            <a:noFill/>
          </p:spPr>
          <p:txBody>
            <a:bodyPr wrap="square">
              <a:spAutoFit/>
            </a:bodyPr>
            <a:lstStyle/>
            <a:p>
              <a:pPr algn="ctr"/>
              <a:r>
                <a:rPr lang="en-US" sz="1400" b="1" dirty="0">
                  <a:solidFill>
                    <a:schemeClr val="tx1">
                      <a:lumMod val="65000"/>
                      <a:lumOff val="35000"/>
                    </a:schemeClr>
                  </a:solidFill>
                  <a:latin typeface="Arial"/>
                  <a:ea typeface="Arial"/>
                  <a:cs typeface="Arial"/>
                  <a:sym typeface="Arial"/>
                </a:rPr>
                <a:t>Competitive</a:t>
              </a:r>
            </a:p>
            <a:p>
              <a:pPr algn="ctr"/>
              <a:r>
                <a:rPr lang="en-US" b="1" dirty="0">
                  <a:solidFill>
                    <a:schemeClr val="tx1">
                      <a:lumMod val="65000"/>
                      <a:lumOff val="35000"/>
                    </a:schemeClr>
                  </a:solidFill>
                </a:rPr>
                <a:t>Advantage</a:t>
              </a:r>
              <a:endParaRPr lang="en-US" dirty="0">
                <a:solidFill>
                  <a:schemeClr val="tx1">
                    <a:lumMod val="65000"/>
                    <a:lumOff val="35000"/>
                  </a:schemeClr>
                </a:solidFill>
              </a:endParaRPr>
            </a:p>
          </p:txBody>
        </p:sp>
        <p:cxnSp>
          <p:nvCxnSpPr>
            <p:cNvPr id="1049" name="Straight Arrow Connector 1048">
              <a:extLst>
                <a:ext uri="{FF2B5EF4-FFF2-40B4-BE49-F238E27FC236}">
                  <a16:creationId xmlns:a16="http://schemas.microsoft.com/office/drawing/2014/main" id="{B813CD7E-3A03-4F6D-E468-8FD312A1CD29}"/>
                </a:ext>
              </a:extLst>
            </p:cNvPr>
            <p:cNvCxnSpPr>
              <a:cxnSpLocks/>
              <a:stCxn id="1035" idx="3"/>
              <a:endCxn id="1036" idx="1"/>
            </p:cNvCxnSpPr>
            <p:nvPr/>
          </p:nvCxnSpPr>
          <p:spPr>
            <a:xfrm>
              <a:off x="6923454" y="3723369"/>
              <a:ext cx="542658" cy="101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2" name="Straight Arrow Connector 1051">
              <a:extLst>
                <a:ext uri="{FF2B5EF4-FFF2-40B4-BE49-F238E27FC236}">
                  <a16:creationId xmlns:a16="http://schemas.microsoft.com/office/drawing/2014/main" id="{C3AAF17C-8B70-7589-72F2-D2FBE1824795}"/>
                </a:ext>
              </a:extLst>
            </p:cNvPr>
            <p:cNvCxnSpPr>
              <a:cxnSpLocks/>
              <a:stCxn id="1036" idx="3"/>
              <a:endCxn id="1038" idx="1"/>
            </p:cNvCxnSpPr>
            <p:nvPr/>
          </p:nvCxnSpPr>
          <p:spPr>
            <a:xfrm>
              <a:off x="8335819" y="3733540"/>
              <a:ext cx="63214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6" name="Straight Arrow Connector 1055">
              <a:extLst>
                <a:ext uri="{FF2B5EF4-FFF2-40B4-BE49-F238E27FC236}">
                  <a16:creationId xmlns:a16="http://schemas.microsoft.com/office/drawing/2014/main" id="{CAFF4179-35E2-B621-ED96-56E65F60DFA8}"/>
                </a:ext>
              </a:extLst>
            </p:cNvPr>
            <p:cNvCxnSpPr>
              <a:cxnSpLocks/>
            </p:cNvCxnSpPr>
            <p:nvPr/>
          </p:nvCxnSpPr>
          <p:spPr>
            <a:xfrm>
              <a:off x="9370527" y="5286714"/>
              <a:ext cx="5583" cy="3177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9" name="Straight Arrow Connector 1058">
              <a:extLst>
                <a:ext uri="{FF2B5EF4-FFF2-40B4-BE49-F238E27FC236}">
                  <a16:creationId xmlns:a16="http://schemas.microsoft.com/office/drawing/2014/main" id="{B105C999-6B4E-6E40-A19B-D962308E0AA1}"/>
                </a:ext>
              </a:extLst>
            </p:cNvPr>
            <p:cNvCxnSpPr>
              <a:cxnSpLocks/>
            </p:cNvCxnSpPr>
            <p:nvPr/>
          </p:nvCxnSpPr>
          <p:spPr>
            <a:xfrm flipV="1">
              <a:off x="6488601" y="5286714"/>
              <a:ext cx="0" cy="3045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B7A6DBDE-4D1E-E83A-E694-607A5FD06E6C}"/>
                </a:ext>
              </a:extLst>
            </p:cNvPr>
            <p:cNvCxnSpPr>
              <a:cxnSpLocks/>
            </p:cNvCxnSpPr>
            <p:nvPr/>
          </p:nvCxnSpPr>
          <p:spPr>
            <a:xfrm flipV="1">
              <a:off x="7194783" y="4226625"/>
              <a:ext cx="0" cy="3045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64" name="Straight Arrow Connector 1063">
              <a:extLst>
                <a:ext uri="{FF2B5EF4-FFF2-40B4-BE49-F238E27FC236}">
                  <a16:creationId xmlns:a16="http://schemas.microsoft.com/office/drawing/2014/main" id="{CF5EC487-F491-6AF1-E5BB-F3A8C7907BA1}"/>
                </a:ext>
              </a:extLst>
            </p:cNvPr>
            <p:cNvCxnSpPr>
              <a:cxnSpLocks/>
            </p:cNvCxnSpPr>
            <p:nvPr/>
          </p:nvCxnSpPr>
          <p:spPr>
            <a:xfrm flipV="1">
              <a:off x="8599335" y="4232716"/>
              <a:ext cx="0" cy="3045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66" name="Connector: Elbow 1065">
              <a:extLst>
                <a:ext uri="{FF2B5EF4-FFF2-40B4-BE49-F238E27FC236}">
                  <a16:creationId xmlns:a16="http://schemas.microsoft.com/office/drawing/2014/main" id="{8AB06A75-27F6-22AD-7FCE-73073391A3E3}"/>
                </a:ext>
              </a:extLst>
            </p:cNvPr>
            <p:cNvCxnSpPr>
              <a:cxnSpLocks/>
              <a:stCxn id="1038" idx="3"/>
              <a:endCxn id="1046" idx="0"/>
            </p:cNvCxnSpPr>
            <p:nvPr/>
          </p:nvCxnSpPr>
          <p:spPr>
            <a:xfrm>
              <a:off x="10125583" y="3733540"/>
              <a:ext cx="831814" cy="47143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67" name="Connector: Elbow 1066">
              <a:extLst>
                <a:ext uri="{FF2B5EF4-FFF2-40B4-BE49-F238E27FC236}">
                  <a16:creationId xmlns:a16="http://schemas.microsoft.com/office/drawing/2014/main" id="{8D94F548-CA01-4465-BC47-BCFBEFDD7FFD}"/>
                </a:ext>
              </a:extLst>
            </p:cNvPr>
            <p:cNvCxnSpPr>
              <a:cxnSpLocks/>
              <a:stCxn id="1041" idx="3"/>
              <a:endCxn id="1048" idx="2"/>
            </p:cNvCxnSpPr>
            <p:nvPr/>
          </p:nvCxnSpPr>
          <p:spPr>
            <a:xfrm flipV="1">
              <a:off x="9810963" y="5903233"/>
              <a:ext cx="1199458" cy="24098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C7FA8075-A7A3-C8B6-7AED-68423E9794FF}"/>
              </a:ext>
            </a:extLst>
          </p:cNvPr>
          <p:cNvSpPr txBox="1"/>
          <p:nvPr/>
        </p:nvSpPr>
        <p:spPr>
          <a:xfrm>
            <a:off x="1009909" y="5694569"/>
            <a:ext cx="673000" cy="307777"/>
          </a:xfrm>
          <a:prstGeom prst="rect">
            <a:avLst/>
          </a:prstGeom>
          <a:noFill/>
        </p:spPr>
        <p:txBody>
          <a:bodyPr wrap="square">
            <a:spAutoFit/>
          </a:bodyPr>
          <a:lstStyle/>
          <a:p>
            <a:r>
              <a:rPr lang="en-US" sz="1400" b="1" dirty="0">
                <a:solidFill>
                  <a:schemeClr val="tx2">
                    <a:lumMod val="10000"/>
                  </a:schemeClr>
                </a:solidFill>
                <a:latin typeface="Arial"/>
                <a:ea typeface="Arial"/>
                <a:cs typeface="Arial"/>
                <a:sym typeface="Arial"/>
              </a:rPr>
              <a:t>Data</a:t>
            </a:r>
            <a:endParaRPr lang="en-US" dirty="0"/>
          </a:p>
        </p:txBody>
      </p:sp>
      <p:sp>
        <p:nvSpPr>
          <p:cNvPr id="8" name="TextBox 7">
            <a:extLst>
              <a:ext uri="{FF2B5EF4-FFF2-40B4-BE49-F238E27FC236}">
                <a16:creationId xmlns:a16="http://schemas.microsoft.com/office/drawing/2014/main" id="{2CF947EA-43E1-1EAF-F7A1-E9F5C0FEE1F0}"/>
              </a:ext>
            </a:extLst>
          </p:cNvPr>
          <p:cNvSpPr txBox="1"/>
          <p:nvPr/>
        </p:nvSpPr>
        <p:spPr>
          <a:xfrm>
            <a:off x="889856" y="4497005"/>
            <a:ext cx="1332674" cy="307777"/>
          </a:xfrm>
          <a:prstGeom prst="rect">
            <a:avLst/>
          </a:prstGeom>
          <a:noFill/>
        </p:spPr>
        <p:txBody>
          <a:bodyPr wrap="square">
            <a:spAutoFit/>
          </a:bodyPr>
          <a:lstStyle/>
          <a:p>
            <a:r>
              <a:rPr lang="en-US" sz="1400" b="1" dirty="0">
                <a:solidFill>
                  <a:schemeClr val="tx2">
                    <a:lumMod val="10000"/>
                  </a:schemeClr>
                </a:solidFill>
                <a:latin typeface="Arial"/>
                <a:ea typeface="Arial"/>
                <a:cs typeface="Arial"/>
                <a:sym typeface="Arial"/>
              </a:rPr>
              <a:t>Information</a:t>
            </a:r>
            <a:endParaRPr lang="en-US" dirty="0"/>
          </a:p>
        </p:txBody>
      </p:sp>
      <p:sp>
        <p:nvSpPr>
          <p:cNvPr id="13" name="TextBox 12">
            <a:extLst>
              <a:ext uri="{FF2B5EF4-FFF2-40B4-BE49-F238E27FC236}">
                <a16:creationId xmlns:a16="http://schemas.microsoft.com/office/drawing/2014/main" id="{549123B6-20A1-5043-8097-7F24B2F58A4A}"/>
              </a:ext>
            </a:extLst>
          </p:cNvPr>
          <p:cNvSpPr txBox="1"/>
          <p:nvPr/>
        </p:nvSpPr>
        <p:spPr>
          <a:xfrm>
            <a:off x="947147" y="3469818"/>
            <a:ext cx="1332674" cy="307777"/>
          </a:xfrm>
          <a:prstGeom prst="rect">
            <a:avLst/>
          </a:prstGeom>
          <a:noFill/>
        </p:spPr>
        <p:txBody>
          <a:bodyPr wrap="square">
            <a:spAutoFit/>
          </a:bodyPr>
          <a:lstStyle/>
          <a:p>
            <a:r>
              <a:rPr lang="en-US" sz="1400" b="1" dirty="0">
                <a:solidFill>
                  <a:schemeClr val="tx2">
                    <a:lumMod val="10000"/>
                  </a:schemeClr>
                </a:solidFill>
                <a:latin typeface="Arial"/>
                <a:ea typeface="Arial"/>
                <a:cs typeface="Arial"/>
                <a:sym typeface="Arial"/>
              </a:rPr>
              <a:t>Knowledge</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prstGeom prst="rect">
            <a:avLst/>
          </a:prstGeom>
          <a:noFill/>
          <a:ln>
            <a:noFill/>
          </a:ln>
        </p:spPr>
        <p:txBody>
          <a:bodyPr spcFirstLastPara="1" wrap="square" lIns="0" tIns="12700" rIns="0" bIns="0" anchor="t" anchorCtr="0">
            <a:spAutoFit/>
          </a:bodyPr>
          <a:lstStyle/>
          <a:p>
            <a:pPr marL="12700"/>
            <a:r>
              <a:rPr lang="en-US" sz="3200" dirty="0">
                <a:latin typeface="Arial"/>
                <a:cs typeface="Arial"/>
              </a:rPr>
              <a:t>Informational Advantage and Analytical Maturity</a:t>
            </a:r>
            <a:endParaRPr sz="3200" dirty="0">
              <a:latin typeface="Arial"/>
              <a:cs typeface="Arial"/>
            </a:endParaRPr>
          </a:p>
        </p:txBody>
      </p:sp>
      <p:sp>
        <p:nvSpPr>
          <p:cNvPr id="262" name="Google Shape;262;p35"/>
          <p:cNvSpPr txBox="1"/>
          <p:nvPr/>
        </p:nvSpPr>
        <p:spPr>
          <a:xfrm>
            <a:off x="282041" y="1126363"/>
            <a:ext cx="10341610" cy="628377"/>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2000" dirty="0">
                <a:solidFill>
                  <a:schemeClr val="tx2">
                    <a:lumMod val="10000"/>
                  </a:schemeClr>
                </a:solidFill>
                <a:latin typeface="Arial"/>
                <a:ea typeface="Arial"/>
                <a:cs typeface="Arial"/>
                <a:sym typeface="Arial"/>
              </a:rPr>
              <a:t>Organizations are in various stages of </a:t>
            </a:r>
            <a:r>
              <a:rPr lang="en-US" sz="2000" b="1" dirty="0">
                <a:solidFill>
                  <a:schemeClr val="accent1">
                    <a:lumMod val="50000"/>
                  </a:schemeClr>
                </a:solidFill>
                <a:latin typeface="Arial"/>
                <a:ea typeface="Arial"/>
                <a:cs typeface="Arial"/>
                <a:sym typeface="Arial"/>
              </a:rPr>
              <a:t>analytical maturity </a:t>
            </a:r>
            <a:r>
              <a:rPr lang="en-US" sz="2000" dirty="0">
                <a:solidFill>
                  <a:schemeClr val="tx2">
                    <a:lumMod val="10000"/>
                  </a:schemeClr>
                </a:solidFill>
                <a:latin typeface="Arial"/>
                <a:ea typeface="Arial"/>
                <a:cs typeface="Arial"/>
                <a:sym typeface="Arial"/>
              </a:rPr>
              <a:t>and consequently informational advantage</a:t>
            </a:r>
            <a:endParaRPr sz="2000" dirty="0">
              <a:solidFill>
                <a:schemeClr val="tx2">
                  <a:lumMod val="10000"/>
                </a:schemeClr>
              </a:solidFill>
              <a:latin typeface="Arial"/>
              <a:ea typeface="Arial"/>
              <a:cs typeface="Arial"/>
              <a:sym typeface="Arial"/>
            </a:endParaRPr>
          </a:p>
        </p:txBody>
      </p:sp>
      <p:sp>
        <p:nvSpPr>
          <p:cNvPr id="263" name="Google Shape;263;p35"/>
          <p:cNvSpPr/>
          <p:nvPr/>
        </p:nvSpPr>
        <p:spPr>
          <a:xfrm>
            <a:off x="533400" y="3368040"/>
            <a:ext cx="11430000" cy="1645920"/>
          </a:xfrm>
          <a:custGeom>
            <a:avLst/>
            <a:gdLst/>
            <a:ahLst/>
            <a:cxnLst/>
            <a:rect l="l" t="t" r="r" b="b"/>
            <a:pathLst>
              <a:path w="11430000" h="1645920" extrusionOk="0">
                <a:moveTo>
                  <a:pt x="10607040" y="0"/>
                </a:moveTo>
                <a:lnTo>
                  <a:pt x="10607040" y="411480"/>
                </a:lnTo>
                <a:lnTo>
                  <a:pt x="0" y="411480"/>
                </a:lnTo>
                <a:lnTo>
                  <a:pt x="411480" y="822960"/>
                </a:lnTo>
                <a:lnTo>
                  <a:pt x="0" y="1234440"/>
                </a:lnTo>
                <a:lnTo>
                  <a:pt x="10607040" y="1234440"/>
                </a:lnTo>
                <a:lnTo>
                  <a:pt x="10607040" y="1645920"/>
                </a:lnTo>
                <a:lnTo>
                  <a:pt x="11430000" y="822960"/>
                </a:lnTo>
                <a:lnTo>
                  <a:pt x="10607040" y="0"/>
                </a:lnTo>
                <a:close/>
              </a:path>
            </a:pathLst>
          </a:custGeom>
          <a:solidFill>
            <a:srgbClr val="D0D7E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 name="Google Shape;264;p35"/>
          <p:cNvSpPr txBox="1"/>
          <p:nvPr/>
        </p:nvSpPr>
        <p:spPr>
          <a:xfrm>
            <a:off x="841044" y="2796031"/>
            <a:ext cx="1872614" cy="1006286"/>
          </a:xfrm>
          <a:prstGeom prst="rect">
            <a:avLst/>
          </a:prstGeom>
          <a:noFill/>
          <a:ln>
            <a:noFill/>
          </a:ln>
        </p:spPr>
        <p:txBody>
          <a:bodyPr spcFirstLastPara="1" wrap="square" lIns="0" tIns="12050" rIns="0" bIns="0" anchor="t" anchorCtr="0">
            <a:spAutoFit/>
          </a:bodyPr>
          <a:lstStyle/>
          <a:p>
            <a:pPr marL="288290" marR="0" lvl="0" indent="0" algn="l" rtl="0">
              <a:lnSpc>
                <a:spcPct val="115000"/>
              </a:lnSpc>
              <a:spcBef>
                <a:spcPts val="0"/>
              </a:spcBef>
              <a:spcAft>
                <a:spcPts val="0"/>
              </a:spcAft>
              <a:buNone/>
            </a:pPr>
            <a:r>
              <a:rPr lang="en-US" sz="1900" b="1" dirty="0">
                <a:solidFill>
                  <a:schemeClr val="accent1">
                    <a:lumMod val="50000"/>
                  </a:schemeClr>
                </a:solidFill>
                <a:latin typeface="Calibri"/>
                <a:ea typeface="Calibri"/>
                <a:cs typeface="Calibri"/>
                <a:sym typeface="Calibri"/>
              </a:rPr>
              <a:t>Descriptive </a:t>
            </a:r>
            <a:r>
              <a:rPr lang="en-US" sz="1900" dirty="0">
                <a:solidFill>
                  <a:schemeClr val="dk1"/>
                </a:solidFill>
                <a:latin typeface="Calibri"/>
                <a:ea typeface="Calibri"/>
                <a:cs typeface="Calibri"/>
                <a:sym typeface="Calibri"/>
              </a:rPr>
              <a:t>–</a:t>
            </a:r>
            <a:endParaRPr sz="1900" dirty="0">
              <a:solidFill>
                <a:schemeClr val="dk1"/>
              </a:solidFill>
              <a:latin typeface="Calibri"/>
              <a:ea typeface="Calibri"/>
              <a:cs typeface="Calibri"/>
              <a:sym typeface="Calibri"/>
            </a:endParaRPr>
          </a:p>
          <a:p>
            <a:pPr marL="0" marR="0" lvl="0" indent="0" algn="ctr" rtl="0">
              <a:lnSpc>
                <a:spcPct val="110000"/>
              </a:lnSpc>
              <a:spcBef>
                <a:spcPts val="0"/>
              </a:spcBef>
              <a:spcAft>
                <a:spcPts val="0"/>
              </a:spcAft>
              <a:buNone/>
            </a:pPr>
            <a:r>
              <a:rPr lang="en-US" sz="1900" dirty="0">
                <a:solidFill>
                  <a:schemeClr val="dk1"/>
                </a:solidFill>
                <a:latin typeface="Calibri"/>
                <a:ea typeface="Calibri"/>
                <a:cs typeface="Calibri"/>
                <a:sym typeface="Calibri"/>
              </a:rPr>
              <a:t>Reporting / What’s</a:t>
            </a:r>
            <a:endParaRPr sz="1900" dirty="0">
              <a:solidFill>
                <a:schemeClr val="dk1"/>
              </a:solidFill>
              <a:latin typeface="Calibri"/>
              <a:ea typeface="Calibri"/>
              <a:cs typeface="Calibri"/>
              <a:sym typeface="Calibri"/>
            </a:endParaRPr>
          </a:p>
          <a:p>
            <a:pPr marL="0" marR="0" lvl="0" indent="0" algn="ctr" rtl="0">
              <a:lnSpc>
                <a:spcPct val="115000"/>
              </a:lnSpc>
              <a:spcBef>
                <a:spcPts val="0"/>
              </a:spcBef>
              <a:spcAft>
                <a:spcPts val="0"/>
              </a:spcAft>
              <a:buNone/>
            </a:pPr>
            <a:r>
              <a:rPr lang="en-US" sz="1900" dirty="0">
                <a:solidFill>
                  <a:schemeClr val="dk1"/>
                </a:solidFill>
                <a:latin typeface="Calibri"/>
                <a:ea typeface="Calibri"/>
                <a:cs typeface="Calibri"/>
                <a:sym typeface="Calibri"/>
              </a:rPr>
              <a:t>happening?</a:t>
            </a:r>
            <a:endParaRPr sz="1900" dirty="0">
              <a:solidFill>
                <a:schemeClr val="dk1"/>
              </a:solidFill>
              <a:latin typeface="Calibri"/>
              <a:ea typeface="Calibri"/>
              <a:cs typeface="Calibri"/>
              <a:sym typeface="Calibri"/>
            </a:endParaRPr>
          </a:p>
        </p:txBody>
      </p:sp>
      <p:grpSp>
        <p:nvGrpSpPr>
          <p:cNvPr id="265" name="Google Shape;265;p35"/>
          <p:cNvGrpSpPr/>
          <p:nvPr/>
        </p:nvGrpSpPr>
        <p:grpSpPr>
          <a:xfrm>
            <a:off x="1572006" y="2804922"/>
            <a:ext cx="8211311" cy="3148965"/>
            <a:chOff x="1572006" y="2804922"/>
            <a:chExt cx="8211311" cy="3148965"/>
          </a:xfrm>
        </p:grpSpPr>
        <p:sp>
          <p:nvSpPr>
            <p:cNvPr id="266" name="Google Shape;266;p35"/>
            <p:cNvSpPr/>
            <p:nvPr/>
          </p:nvSpPr>
          <p:spPr>
            <a:xfrm>
              <a:off x="1572006" y="3986022"/>
              <a:ext cx="411480" cy="411480"/>
            </a:xfrm>
            <a:custGeom>
              <a:avLst/>
              <a:gdLst/>
              <a:ahLst/>
              <a:cxnLst/>
              <a:rect l="l" t="t" r="r" b="b"/>
              <a:pathLst>
                <a:path w="411480" h="411479" extrusionOk="0">
                  <a:moveTo>
                    <a:pt x="205739"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39" y="411479"/>
                  </a:lnTo>
                  <a:lnTo>
                    <a:pt x="252926" y="406048"/>
                  </a:lnTo>
                  <a:lnTo>
                    <a:pt x="296235" y="390574"/>
                  </a:lnTo>
                  <a:lnTo>
                    <a:pt x="334435" y="366293"/>
                  </a:lnTo>
                  <a:lnTo>
                    <a:pt x="366293" y="334435"/>
                  </a:lnTo>
                  <a:lnTo>
                    <a:pt x="390574" y="296235"/>
                  </a:lnTo>
                  <a:lnTo>
                    <a:pt x="406048" y="252926"/>
                  </a:lnTo>
                  <a:lnTo>
                    <a:pt x="411480" y="205739"/>
                  </a:lnTo>
                  <a:lnTo>
                    <a:pt x="406048" y="158553"/>
                  </a:lnTo>
                  <a:lnTo>
                    <a:pt x="390574" y="115244"/>
                  </a:lnTo>
                  <a:lnTo>
                    <a:pt x="366293" y="77044"/>
                  </a:lnTo>
                  <a:lnTo>
                    <a:pt x="334435" y="45186"/>
                  </a:lnTo>
                  <a:lnTo>
                    <a:pt x="296235" y="20905"/>
                  </a:lnTo>
                  <a:lnTo>
                    <a:pt x="252926" y="5431"/>
                  </a:lnTo>
                  <a:lnTo>
                    <a:pt x="205739"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Google Shape;267;p35"/>
            <p:cNvSpPr/>
            <p:nvPr/>
          </p:nvSpPr>
          <p:spPr>
            <a:xfrm>
              <a:off x="1572006" y="3986022"/>
              <a:ext cx="411480" cy="411480"/>
            </a:xfrm>
            <a:custGeom>
              <a:avLst/>
              <a:gdLst/>
              <a:ahLst/>
              <a:cxnLst/>
              <a:rect l="l" t="t" r="r" b="b"/>
              <a:pathLst>
                <a:path w="411480" h="411479" extrusionOk="0">
                  <a:moveTo>
                    <a:pt x="0" y="205739"/>
                  </a:moveTo>
                  <a:lnTo>
                    <a:pt x="5431" y="158553"/>
                  </a:lnTo>
                  <a:lnTo>
                    <a:pt x="20905" y="115244"/>
                  </a:lnTo>
                  <a:lnTo>
                    <a:pt x="45186" y="77044"/>
                  </a:lnTo>
                  <a:lnTo>
                    <a:pt x="77044" y="45186"/>
                  </a:lnTo>
                  <a:lnTo>
                    <a:pt x="115244" y="20905"/>
                  </a:lnTo>
                  <a:lnTo>
                    <a:pt x="158553" y="5431"/>
                  </a:lnTo>
                  <a:lnTo>
                    <a:pt x="205739" y="0"/>
                  </a:lnTo>
                  <a:lnTo>
                    <a:pt x="252926" y="5431"/>
                  </a:lnTo>
                  <a:lnTo>
                    <a:pt x="296235" y="20905"/>
                  </a:lnTo>
                  <a:lnTo>
                    <a:pt x="334435" y="45186"/>
                  </a:lnTo>
                  <a:lnTo>
                    <a:pt x="366293" y="77044"/>
                  </a:lnTo>
                  <a:lnTo>
                    <a:pt x="390574" y="115244"/>
                  </a:lnTo>
                  <a:lnTo>
                    <a:pt x="406048" y="158553"/>
                  </a:lnTo>
                  <a:lnTo>
                    <a:pt x="411480" y="205739"/>
                  </a:lnTo>
                  <a:lnTo>
                    <a:pt x="406048" y="252926"/>
                  </a:lnTo>
                  <a:lnTo>
                    <a:pt x="390574" y="296235"/>
                  </a:lnTo>
                  <a:lnTo>
                    <a:pt x="366293" y="334435"/>
                  </a:lnTo>
                  <a:lnTo>
                    <a:pt x="334435" y="366293"/>
                  </a:lnTo>
                  <a:lnTo>
                    <a:pt x="296235" y="390574"/>
                  </a:lnTo>
                  <a:lnTo>
                    <a:pt x="252926" y="406048"/>
                  </a:lnTo>
                  <a:lnTo>
                    <a:pt x="205739" y="411479"/>
                  </a:lnTo>
                  <a:lnTo>
                    <a:pt x="158553" y="406048"/>
                  </a:lnTo>
                  <a:lnTo>
                    <a:pt x="115244" y="390574"/>
                  </a:lnTo>
                  <a:lnTo>
                    <a:pt x="77044" y="366293"/>
                  </a:lnTo>
                  <a:lnTo>
                    <a:pt x="45186" y="334435"/>
                  </a:lnTo>
                  <a:lnTo>
                    <a:pt x="20905" y="296235"/>
                  </a:lnTo>
                  <a:lnTo>
                    <a:pt x="5431" y="252926"/>
                  </a:lnTo>
                  <a:lnTo>
                    <a:pt x="0" y="205739"/>
                  </a:lnTo>
                  <a:close/>
                </a:path>
              </a:pathLst>
            </a:custGeom>
            <a:noFill/>
            <a:ln w="259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35"/>
            <p:cNvSpPr/>
            <p:nvPr/>
          </p:nvSpPr>
          <p:spPr>
            <a:xfrm>
              <a:off x="4171950" y="3986022"/>
              <a:ext cx="411480" cy="411480"/>
            </a:xfrm>
            <a:custGeom>
              <a:avLst/>
              <a:gdLst/>
              <a:ahLst/>
              <a:cxnLst/>
              <a:rect l="l" t="t" r="r" b="b"/>
              <a:pathLst>
                <a:path w="411479" h="411479" extrusionOk="0">
                  <a:moveTo>
                    <a:pt x="205739"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39" y="411479"/>
                  </a:lnTo>
                  <a:lnTo>
                    <a:pt x="252926" y="406048"/>
                  </a:lnTo>
                  <a:lnTo>
                    <a:pt x="296235" y="390574"/>
                  </a:lnTo>
                  <a:lnTo>
                    <a:pt x="334435" y="366293"/>
                  </a:lnTo>
                  <a:lnTo>
                    <a:pt x="366293" y="334435"/>
                  </a:lnTo>
                  <a:lnTo>
                    <a:pt x="390574" y="296235"/>
                  </a:lnTo>
                  <a:lnTo>
                    <a:pt x="406048" y="252926"/>
                  </a:lnTo>
                  <a:lnTo>
                    <a:pt x="411479" y="205739"/>
                  </a:lnTo>
                  <a:lnTo>
                    <a:pt x="406048" y="158553"/>
                  </a:lnTo>
                  <a:lnTo>
                    <a:pt x="390574" y="115244"/>
                  </a:lnTo>
                  <a:lnTo>
                    <a:pt x="366293" y="77044"/>
                  </a:lnTo>
                  <a:lnTo>
                    <a:pt x="334435" y="45186"/>
                  </a:lnTo>
                  <a:lnTo>
                    <a:pt x="296235" y="20905"/>
                  </a:lnTo>
                  <a:lnTo>
                    <a:pt x="252926" y="5431"/>
                  </a:lnTo>
                  <a:lnTo>
                    <a:pt x="205739"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p35"/>
            <p:cNvSpPr/>
            <p:nvPr/>
          </p:nvSpPr>
          <p:spPr>
            <a:xfrm>
              <a:off x="4171950" y="3986022"/>
              <a:ext cx="411480" cy="411480"/>
            </a:xfrm>
            <a:custGeom>
              <a:avLst/>
              <a:gdLst/>
              <a:ahLst/>
              <a:cxnLst/>
              <a:rect l="l" t="t" r="r" b="b"/>
              <a:pathLst>
                <a:path w="411479" h="411479" extrusionOk="0">
                  <a:moveTo>
                    <a:pt x="0" y="205739"/>
                  </a:moveTo>
                  <a:lnTo>
                    <a:pt x="5431" y="158553"/>
                  </a:lnTo>
                  <a:lnTo>
                    <a:pt x="20905" y="115244"/>
                  </a:lnTo>
                  <a:lnTo>
                    <a:pt x="45186" y="77044"/>
                  </a:lnTo>
                  <a:lnTo>
                    <a:pt x="77044" y="45186"/>
                  </a:lnTo>
                  <a:lnTo>
                    <a:pt x="115244" y="20905"/>
                  </a:lnTo>
                  <a:lnTo>
                    <a:pt x="158553" y="5431"/>
                  </a:lnTo>
                  <a:lnTo>
                    <a:pt x="205739" y="0"/>
                  </a:lnTo>
                  <a:lnTo>
                    <a:pt x="252926" y="5431"/>
                  </a:lnTo>
                  <a:lnTo>
                    <a:pt x="296235" y="20905"/>
                  </a:lnTo>
                  <a:lnTo>
                    <a:pt x="334435" y="45186"/>
                  </a:lnTo>
                  <a:lnTo>
                    <a:pt x="366293" y="77044"/>
                  </a:lnTo>
                  <a:lnTo>
                    <a:pt x="390574" y="115244"/>
                  </a:lnTo>
                  <a:lnTo>
                    <a:pt x="406048" y="158553"/>
                  </a:lnTo>
                  <a:lnTo>
                    <a:pt x="411479" y="205739"/>
                  </a:lnTo>
                  <a:lnTo>
                    <a:pt x="406048" y="252926"/>
                  </a:lnTo>
                  <a:lnTo>
                    <a:pt x="390574" y="296235"/>
                  </a:lnTo>
                  <a:lnTo>
                    <a:pt x="366293" y="334435"/>
                  </a:lnTo>
                  <a:lnTo>
                    <a:pt x="334435" y="366293"/>
                  </a:lnTo>
                  <a:lnTo>
                    <a:pt x="296235" y="390574"/>
                  </a:lnTo>
                  <a:lnTo>
                    <a:pt x="252926" y="406048"/>
                  </a:lnTo>
                  <a:lnTo>
                    <a:pt x="205739" y="411479"/>
                  </a:lnTo>
                  <a:lnTo>
                    <a:pt x="158553" y="406048"/>
                  </a:lnTo>
                  <a:lnTo>
                    <a:pt x="115244" y="390574"/>
                  </a:lnTo>
                  <a:lnTo>
                    <a:pt x="77044" y="366293"/>
                  </a:lnTo>
                  <a:lnTo>
                    <a:pt x="45186" y="334435"/>
                  </a:lnTo>
                  <a:lnTo>
                    <a:pt x="20905" y="296235"/>
                  </a:lnTo>
                  <a:lnTo>
                    <a:pt x="5431" y="252926"/>
                  </a:lnTo>
                  <a:lnTo>
                    <a:pt x="0" y="205739"/>
                  </a:lnTo>
                  <a:close/>
                </a:path>
              </a:pathLst>
            </a:custGeom>
            <a:noFill/>
            <a:ln w="259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270;p35"/>
            <p:cNvSpPr/>
            <p:nvPr/>
          </p:nvSpPr>
          <p:spPr>
            <a:xfrm>
              <a:off x="6771893" y="3986022"/>
              <a:ext cx="411480" cy="411480"/>
            </a:xfrm>
            <a:custGeom>
              <a:avLst/>
              <a:gdLst/>
              <a:ahLst/>
              <a:cxnLst/>
              <a:rect l="l" t="t" r="r" b="b"/>
              <a:pathLst>
                <a:path w="411479" h="411479" extrusionOk="0">
                  <a:moveTo>
                    <a:pt x="205739"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39" y="411479"/>
                  </a:lnTo>
                  <a:lnTo>
                    <a:pt x="252926" y="406048"/>
                  </a:lnTo>
                  <a:lnTo>
                    <a:pt x="296235" y="390574"/>
                  </a:lnTo>
                  <a:lnTo>
                    <a:pt x="334435" y="366293"/>
                  </a:lnTo>
                  <a:lnTo>
                    <a:pt x="366293" y="334435"/>
                  </a:lnTo>
                  <a:lnTo>
                    <a:pt x="390574" y="296235"/>
                  </a:lnTo>
                  <a:lnTo>
                    <a:pt x="406048" y="252926"/>
                  </a:lnTo>
                  <a:lnTo>
                    <a:pt x="411479" y="205739"/>
                  </a:lnTo>
                  <a:lnTo>
                    <a:pt x="406048" y="158553"/>
                  </a:lnTo>
                  <a:lnTo>
                    <a:pt x="390574" y="115244"/>
                  </a:lnTo>
                  <a:lnTo>
                    <a:pt x="366293" y="77044"/>
                  </a:lnTo>
                  <a:lnTo>
                    <a:pt x="334435" y="45186"/>
                  </a:lnTo>
                  <a:lnTo>
                    <a:pt x="296235" y="20905"/>
                  </a:lnTo>
                  <a:lnTo>
                    <a:pt x="252926" y="5431"/>
                  </a:lnTo>
                  <a:lnTo>
                    <a:pt x="205739"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 name="Google Shape;271;p35"/>
            <p:cNvSpPr/>
            <p:nvPr/>
          </p:nvSpPr>
          <p:spPr>
            <a:xfrm>
              <a:off x="6771893" y="3986022"/>
              <a:ext cx="411480" cy="411480"/>
            </a:xfrm>
            <a:custGeom>
              <a:avLst/>
              <a:gdLst/>
              <a:ahLst/>
              <a:cxnLst/>
              <a:rect l="l" t="t" r="r" b="b"/>
              <a:pathLst>
                <a:path w="411479" h="411479" extrusionOk="0">
                  <a:moveTo>
                    <a:pt x="0" y="205739"/>
                  </a:moveTo>
                  <a:lnTo>
                    <a:pt x="5431" y="158553"/>
                  </a:lnTo>
                  <a:lnTo>
                    <a:pt x="20905" y="115244"/>
                  </a:lnTo>
                  <a:lnTo>
                    <a:pt x="45186" y="77044"/>
                  </a:lnTo>
                  <a:lnTo>
                    <a:pt x="77044" y="45186"/>
                  </a:lnTo>
                  <a:lnTo>
                    <a:pt x="115244" y="20905"/>
                  </a:lnTo>
                  <a:lnTo>
                    <a:pt x="158553" y="5431"/>
                  </a:lnTo>
                  <a:lnTo>
                    <a:pt x="205739" y="0"/>
                  </a:lnTo>
                  <a:lnTo>
                    <a:pt x="252926" y="5431"/>
                  </a:lnTo>
                  <a:lnTo>
                    <a:pt x="296235" y="20905"/>
                  </a:lnTo>
                  <a:lnTo>
                    <a:pt x="334435" y="45186"/>
                  </a:lnTo>
                  <a:lnTo>
                    <a:pt x="366293" y="77044"/>
                  </a:lnTo>
                  <a:lnTo>
                    <a:pt x="390574" y="115244"/>
                  </a:lnTo>
                  <a:lnTo>
                    <a:pt x="406048" y="158553"/>
                  </a:lnTo>
                  <a:lnTo>
                    <a:pt x="411479" y="205739"/>
                  </a:lnTo>
                  <a:lnTo>
                    <a:pt x="406048" y="252926"/>
                  </a:lnTo>
                  <a:lnTo>
                    <a:pt x="390574" y="296235"/>
                  </a:lnTo>
                  <a:lnTo>
                    <a:pt x="366293" y="334435"/>
                  </a:lnTo>
                  <a:lnTo>
                    <a:pt x="334435" y="366293"/>
                  </a:lnTo>
                  <a:lnTo>
                    <a:pt x="296235" y="390574"/>
                  </a:lnTo>
                  <a:lnTo>
                    <a:pt x="252926" y="406048"/>
                  </a:lnTo>
                  <a:lnTo>
                    <a:pt x="205739" y="411479"/>
                  </a:lnTo>
                  <a:lnTo>
                    <a:pt x="158553" y="406048"/>
                  </a:lnTo>
                  <a:lnTo>
                    <a:pt x="115244" y="390574"/>
                  </a:lnTo>
                  <a:lnTo>
                    <a:pt x="77044" y="366293"/>
                  </a:lnTo>
                  <a:lnTo>
                    <a:pt x="45186" y="334435"/>
                  </a:lnTo>
                  <a:lnTo>
                    <a:pt x="20905" y="296235"/>
                  </a:lnTo>
                  <a:lnTo>
                    <a:pt x="5431" y="252926"/>
                  </a:lnTo>
                  <a:lnTo>
                    <a:pt x="0" y="205739"/>
                  </a:lnTo>
                  <a:close/>
                </a:path>
              </a:pathLst>
            </a:custGeom>
            <a:noFill/>
            <a:ln w="259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272;p35"/>
            <p:cNvSpPr/>
            <p:nvPr/>
          </p:nvSpPr>
          <p:spPr>
            <a:xfrm>
              <a:off x="9371837" y="3986022"/>
              <a:ext cx="411480" cy="411480"/>
            </a:xfrm>
            <a:custGeom>
              <a:avLst/>
              <a:gdLst/>
              <a:ahLst/>
              <a:cxnLst/>
              <a:rect l="l" t="t" r="r" b="b"/>
              <a:pathLst>
                <a:path w="411479" h="411479" extrusionOk="0">
                  <a:moveTo>
                    <a:pt x="205739"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39" y="411479"/>
                  </a:lnTo>
                  <a:lnTo>
                    <a:pt x="252926" y="406048"/>
                  </a:lnTo>
                  <a:lnTo>
                    <a:pt x="296235" y="390574"/>
                  </a:lnTo>
                  <a:lnTo>
                    <a:pt x="334435" y="366293"/>
                  </a:lnTo>
                  <a:lnTo>
                    <a:pt x="366293" y="334435"/>
                  </a:lnTo>
                  <a:lnTo>
                    <a:pt x="390574" y="296235"/>
                  </a:lnTo>
                  <a:lnTo>
                    <a:pt x="406048" y="252926"/>
                  </a:lnTo>
                  <a:lnTo>
                    <a:pt x="411479" y="205739"/>
                  </a:lnTo>
                  <a:lnTo>
                    <a:pt x="406048" y="158553"/>
                  </a:lnTo>
                  <a:lnTo>
                    <a:pt x="390574" y="115244"/>
                  </a:lnTo>
                  <a:lnTo>
                    <a:pt x="366293" y="77044"/>
                  </a:lnTo>
                  <a:lnTo>
                    <a:pt x="334435" y="45186"/>
                  </a:lnTo>
                  <a:lnTo>
                    <a:pt x="296235" y="20905"/>
                  </a:lnTo>
                  <a:lnTo>
                    <a:pt x="252926" y="5431"/>
                  </a:lnTo>
                  <a:lnTo>
                    <a:pt x="205739"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Google Shape;273;p35"/>
            <p:cNvSpPr/>
            <p:nvPr/>
          </p:nvSpPr>
          <p:spPr>
            <a:xfrm>
              <a:off x="9371837" y="3986022"/>
              <a:ext cx="411480" cy="411480"/>
            </a:xfrm>
            <a:custGeom>
              <a:avLst/>
              <a:gdLst/>
              <a:ahLst/>
              <a:cxnLst/>
              <a:rect l="l" t="t" r="r" b="b"/>
              <a:pathLst>
                <a:path w="411479" h="411479" extrusionOk="0">
                  <a:moveTo>
                    <a:pt x="0" y="205739"/>
                  </a:moveTo>
                  <a:lnTo>
                    <a:pt x="5431" y="158553"/>
                  </a:lnTo>
                  <a:lnTo>
                    <a:pt x="20905" y="115244"/>
                  </a:lnTo>
                  <a:lnTo>
                    <a:pt x="45186" y="77044"/>
                  </a:lnTo>
                  <a:lnTo>
                    <a:pt x="77044" y="45186"/>
                  </a:lnTo>
                  <a:lnTo>
                    <a:pt x="115244" y="20905"/>
                  </a:lnTo>
                  <a:lnTo>
                    <a:pt x="158553" y="5431"/>
                  </a:lnTo>
                  <a:lnTo>
                    <a:pt x="205739" y="0"/>
                  </a:lnTo>
                  <a:lnTo>
                    <a:pt x="252926" y="5431"/>
                  </a:lnTo>
                  <a:lnTo>
                    <a:pt x="296235" y="20905"/>
                  </a:lnTo>
                  <a:lnTo>
                    <a:pt x="334435" y="45186"/>
                  </a:lnTo>
                  <a:lnTo>
                    <a:pt x="366293" y="77044"/>
                  </a:lnTo>
                  <a:lnTo>
                    <a:pt x="390574" y="115244"/>
                  </a:lnTo>
                  <a:lnTo>
                    <a:pt x="406048" y="158553"/>
                  </a:lnTo>
                  <a:lnTo>
                    <a:pt x="411479" y="205739"/>
                  </a:lnTo>
                  <a:lnTo>
                    <a:pt x="406048" y="252926"/>
                  </a:lnTo>
                  <a:lnTo>
                    <a:pt x="390574" y="296235"/>
                  </a:lnTo>
                  <a:lnTo>
                    <a:pt x="366293" y="334435"/>
                  </a:lnTo>
                  <a:lnTo>
                    <a:pt x="334435" y="366293"/>
                  </a:lnTo>
                  <a:lnTo>
                    <a:pt x="296235" y="390574"/>
                  </a:lnTo>
                  <a:lnTo>
                    <a:pt x="252926" y="406048"/>
                  </a:lnTo>
                  <a:lnTo>
                    <a:pt x="205739" y="411479"/>
                  </a:lnTo>
                  <a:lnTo>
                    <a:pt x="158553" y="406048"/>
                  </a:lnTo>
                  <a:lnTo>
                    <a:pt x="115244" y="390574"/>
                  </a:lnTo>
                  <a:lnTo>
                    <a:pt x="77044" y="366293"/>
                  </a:lnTo>
                  <a:lnTo>
                    <a:pt x="45186" y="334435"/>
                  </a:lnTo>
                  <a:lnTo>
                    <a:pt x="20905" y="296235"/>
                  </a:lnTo>
                  <a:lnTo>
                    <a:pt x="5431" y="252926"/>
                  </a:lnTo>
                  <a:lnTo>
                    <a:pt x="0" y="205739"/>
                  </a:lnTo>
                  <a:close/>
                </a:path>
              </a:pathLst>
            </a:custGeom>
            <a:noFill/>
            <a:ln w="259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274;p35"/>
            <p:cNvSpPr/>
            <p:nvPr/>
          </p:nvSpPr>
          <p:spPr>
            <a:xfrm>
              <a:off x="8382761" y="2804922"/>
              <a:ext cx="0" cy="3148965"/>
            </a:xfrm>
            <a:custGeom>
              <a:avLst/>
              <a:gdLst/>
              <a:ahLst/>
              <a:cxnLst/>
              <a:rect l="l" t="t" r="r" b="b"/>
              <a:pathLst>
                <a:path w="120000" h="3148965" extrusionOk="0">
                  <a:moveTo>
                    <a:pt x="0" y="0"/>
                  </a:moveTo>
                  <a:lnTo>
                    <a:pt x="0" y="3148761"/>
                  </a:lnTo>
                </a:path>
              </a:pathLst>
            </a:custGeom>
            <a:noFill/>
            <a:ln w="41125" cap="flat" cmpd="sng">
              <a:solidFill>
                <a:srgbClr val="497DBA"/>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75" name="Google Shape;275;p35"/>
          <p:cNvSpPr txBox="1"/>
          <p:nvPr/>
        </p:nvSpPr>
        <p:spPr>
          <a:xfrm>
            <a:off x="3328542" y="4684903"/>
            <a:ext cx="2098675" cy="1375410"/>
          </a:xfrm>
          <a:prstGeom prst="rect">
            <a:avLst/>
          </a:prstGeom>
          <a:noFill/>
          <a:ln>
            <a:noFill/>
          </a:ln>
        </p:spPr>
        <p:txBody>
          <a:bodyPr spcFirstLastPara="1" wrap="square" lIns="0" tIns="36175" rIns="0" bIns="0" anchor="t" anchorCtr="0">
            <a:spAutoFit/>
          </a:bodyPr>
          <a:lstStyle/>
          <a:p>
            <a:pPr marL="12700" marR="5080" lvl="0" indent="-1904" algn="ctr" rtl="0">
              <a:lnSpc>
                <a:spcPct val="91600"/>
              </a:lnSpc>
              <a:spcBef>
                <a:spcPts val="0"/>
              </a:spcBef>
              <a:spcAft>
                <a:spcPts val="0"/>
              </a:spcAft>
              <a:buNone/>
            </a:pPr>
            <a:r>
              <a:rPr lang="en-US" sz="1900" b="1" dirty="0">
                <a:solidFill>
                  <a:schemeClr val="accent1">
                    <a:lumMod val="50000"/>
                  </a:schemeClr>
                </a:solidFill>
                <a:latin typeface="Calibri"/>
                <a:ea typeface="Calibri"/>
                <a:cs typeface="Calibri"/>
                <a:sym typeface="Calibri"/>
              </a:rPr>
              <a:t>Diagnostics &amp; Analytics </a:t>
            </a:r>
            <a:r>
              <a:rPr lang="en-US" sz="1900" dirty="0">
                <a:solidFill>
                  <a:schemeClr val="dk1"/>
                </a:solidFill>
                <a:latin typeface="Calibri"/>
                <a:ea typeface="Calibri"/>
                <a:cs typeface="Calibri"/>
                <a:sym typeface="Calibri"/>
              </a:rPr>
              <a:t>– Monitoring &amp; alerts / What actions are needed now?</a:t>
            </a:r>
            <a:endParaRPr sz="1900" dirty="0">
              <a:solidFill>
                <a:schemeClr val="dk1"/>
              </a:solidFill>
              <a:latin typeface="Calibri"/>
              <a:ea typeface="Calibri"/>
              <a:cs typeface="Calibri"/>
              <a:sym typeface="Calibri"/>
            </a:endParaRPr>
          </a:p>
        </p:txBody>
      </p:sp>
      <p:sp>
        <p:nvSpPr>
          <p:cNvPr id="276" name="Google Shape;276;p35"/>
          <p:cNvSpPr txBox="1"/>
          <p:nvPr/>
        </p:nvSpPr>
        <p:spPr>
          <a:xfrm>
            <a:off x="5887973" y="3061207"/>
            <a:ext cx="2181225" cy="684275"/>
          </a:xfrm>
          <a:prstGeom prst="rect">
            <a:avLst/>
          </a:prstGeom>
          <a:noFill/>
          <a:ln>
            <a:noFill/>
          </a:ln>
        </p:spPr>
        <p:txBody>
          <a:bodyPr spcFirstLastPara="1" wrap="square" lIns="0" tIns="40625" rIns="0" bIns="0" anchor="t" anchorCtr="0">
            <a:spAutoFit/>
          </a:bodyPr>
          <a:lstStyle/>
          <a:p>
            <a:pPr marL="662940" marR="5080" lvl="0" indent="-650875" algn="l" rtl="0">
              <a:lnSpc>
                <a:spcPct val="110000"/>
              </a:lnSpc>
              <a:spcBef>
                <a:spcPts val="0"/>
              </a:spcBef>
              <a:spcAft>
                <a:spcPts val="0"/>
              </a:spcAft>
              <a:buNone/>
            </a:pPr>
            <a:r>
              <a:rPr lang="en-US" sz="1900" b="1" dirty="0">
                <a:solidFill>
                  <a:schemeClr val="accent1">
                    <a:lumMod val="50000"/>
                  </a:schemeClr>
                </a:solidFill>
                <a:latin typeface="Calibri"/>
                <a:ea typeface="Calibri"/>
                <a:cs typeface="Calibri"/>
                <a:sym typeface="Calibri"/>
              </a:rPr>
              <a:t>Predictive </a:t>
            </a:r>
            <a:r>
              <a:rPr lang="en-US" sz="1900" dirty="0">
                <a:solidFill>
                  <a:schemeClr val="dk1"/>
                </a:solidFill>
                <a:latin typeface="Calibri"/>
                <a:ea typeface="Calibri"/>
                <a:cs typeface="Calibri"/>
                <a:sym typeface="Calibri"/>
              </a:rPr>
              <a:t>– What will happen?</a:t>
            </a:r>
            <a:endParaRPr sz="1900" dirty="0">
              <a:solidFill>
                <a:schemeClr val="dk1"/>
              </a:solidFill>
              <a:latin typeface="Calibri"/>
              <a:ea typeface="Calibri"/>
              <a:cs typeface="Calibri"/>
              <a:sym typeface="Calibri"/>
            </a:endParaRPr>
          </a:p>
        </p:txBody>
      </p:sp>
      <p:sp>
        <p:nvSpPr>
          <p:cNvPr id="277" name="Google Shape;277;p35"/>
          <p:cNvSpPr txBox="1"/>
          <p:nvPr/>
        </p:nvSpPr>
        <p:spPr>
          <a:xfrm>
            <a:off x="8491219" y="4684903"/>
            <a:ext cx="2176145" cy="1112464"/>
          </a:xfrm>
          <a:prstGeom prst="rect">
            <a:avLst/>
          </a:prstGeom>
          <a:noFill/>
          <a:ln>
            <a:noFill/>
          </a:ln>
        </p:spPr>
        <p:txBody>
          <a:bodyPr spcFirstLastPara="1" wrap="square" lIns="0" tIns="36175" rIns="0" bIns="0" anchor="t" anchorCtr="0">
            <a:spAutoFit/>
          </a:bodyPr>
          <a:lstStyle/>
          <a:p>
            <a:pPr marL="12700" marR="5080" lvl="0" indent="0" algn="ctr" rtl="0">
              <a:lnSpc>
                <a:spcPct val="91600"/>
              </a:lnSpc>
              <a:spcBef>
                <a:spcPts val="0"/>
              </a:spcBef>
              <a:spcAft>
                <a:spcPts val="0"/>
              </a:spcAft>
              <a:buNone/>
            </a:pPr>
            <a:r>
              <a:rPr lang="en-US" sz="1900" b="1" dirty="0">
                <a:solidFill>
                  <a:schemeClr val="accent1">
                    <a:lumMod val="50000"/>
                  </a:schemeClr>
                </a:solidFill>
                <a:latin typeface="Calibri"/>
                <a:ea typeface="Calibri"/>
                <a:cs typeface="Calibri"/>
                <a:sym typeface="Calibri"/>
              </a:rPr>
              <a:t>Prescriptive</a:t>
            </a:r>
            <a:r>
              <a:rPr lang="en-US" sz="1900" b="1" dirty="0">
                <a:solidFill>
                  <a:schemeClr val="dk1"/>
                </a:solidFill>
                <a:latin typeface="Calibri"/>
                <a:ea typeface="Calibri"/>
                <a:cs typeface="Calibri"/>
                <a:sym typeface="Calibri"/>
              </a:rPr>
              <a:t> </a:t>
            </a:r>
            <a:r>
              <a:rPr lang="en-US" sz="1900" dirty="0">
                <a:solidFill>
                  <a:schemeClr val="dk1"/>
                </a:solidFill>
                <a:latin typeface="Calibri"/>
                <a:ea typeface="Calibri"/>
                <a:cs typeface="Calibri"/>
                <a:sym typeface="Calibri"/>
              </a:rPr>
              <a:t>– What is the best that could happen? </a:t>
            </a:r>
          </a:p>
          <a:p>
            <a:pPr marL="12700" marR="5080" lvl="0" indent="0" algn="ctr" rtl="0">
              <a:lnSpc>
                <a:spcPct val="91600"/>
              </a:lnSpc>
              <a:spcBef>
                <a:spcPts val="0"/>
              </a:spcBef>
              <a:spcAft>
                <a:spcPts val="0"/>
              </a:spcAft>
              <a:buNone/>
            </a:pPr>
            <a:r>
              <a:rPr lang="en-US" sz="1900" dirty="0">
                <a:solidFill>
                  <a:schemeClr val="dk1"/>
                </a:solidFill>
                <a:latin typeface="Calibri"/>
                <a:ea typeface="Calibri"/>
                <a:cs typeface="Calibri"/>
                <a:sym typeface="Calibri"/>
              </a:rPr>
              <a:t>(</a:t>
            </a:r>
            <a:r>
              <a:rPr lang="en-US" sz="1900" dirty="0">
                <a:solidFill>
                  <a:schemeClr val="accent1">
                    <a:lumMod val="50000"/>
                  </a:schemeClr>
                </a:solidFill>
                <a:latin typeface="Calibri"/>
                <a:ea typeface="Calibri"/>
                <a:cs typeface="Calibri"/>
                <a:sym typeface="Calibri"/>
              </a:rPr>
              <a:t>Optimization</a:t>
            </a:r>
            <a:r>
              <a:rPr lang="en-US" sz="1900" dirty="0">
                <a:solidFill>
                  <a:schemeClr val="dk1"/>
                </a:solidFill>
                <a:latin typeface="Calibri"/>
                <a:ea typeface="Calibri"/>
                <a:cs typeface="Calibri"/>
                <a:sym typeface="Calibri"/>
              </a:rPr>
              <a:t>)</a:t>
            </a:r>
            <a:endParaRPr sz="1900" dirty="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cxnSp>
        <p:nvCxnSpPr>
          <p:cNvPr id="256" name="Straight Connector 255">
            <a:extLst>
              <a:ext uri="{FF2B5EF4-FFF2-40B4-BE49-F238E27FC236}">
                <a16:creationId xmlns:a16="http://schemas.microsoft.com/office/drawing/2014/main" id="{6A52971C-FBD3-661D-CF6D-C410996691B5}"/>
              </a:ext>
            </a:extLst>
          </p:cNvPr>
          <p:cNvCxnSpPr>
            <a:cxnSpLocks/>
          </p:cNvCxnSpPr>
          <p:nvPr/>
        </p:nvCxnSpPr>
        <p:spPr>
          <a:xfrm>
            <a:off x="5219218" y="1423331"/>
            <a:ext cx="0" cy="4372642"/>
          </a:xfrm>
          <a:prstGeom prst="line">
            <a:avLst/>
          </a:prstGeom>
          <a:ln w="38100">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31" name="Freeform: Shape 30">
            <a:extLst>
              <a:ext uri="{FF2B5EF4-FFF2-40B4-BE49-F238E27FC236}">
                <a16:creationId xmlns:a16="http://schemas.microsoft.com/office/drawing/2014/main" id="{E62D8C2E-5C6B-2DFE-FB3E-BA8BD537D048}"/>
              </a:ext>
            </a:extLst>
          </p:cNvPr>
          <p:cNvSpPr/>
          <p:nvPr/>
        </p:nvSpPr>
        <p:spPr>
          <a:xfrm>
            <a:off x="2124829" y="2795827"/>
            <a:ext cx="5650860" cy="2545848"/>
          </a:xfrm>
          <a:custGeom>
            <a:avLst/>
            <a:gdLst>
              <a:gd name="connsiteX0" fmla="*/ 0 w 5650860"/>
              <a:gd name="connsiteY0" fmla="*/ 2545848 h 2545848"/>
              <a:gd name="connsiteX1" fmla="*/ 5650860 w 5650860"/>
              <a:gd name="connsiteY1" fmla="*/ 0 h 2545848"/>
              <a:gd name="connsiteX0" fmla="*/ 0 w 5650860"/>
              <a:gd name="connsiteY0" fmla="*/ 2545848 h 2545848"/>
              <a:gd name="connsiteX1" fmla="*/ 5650860 w 5650860"/>
              <a:gd name="connsiteY1" fmla="*/ 0 h 2545848"/>
              <a:gd name="connsiteX0" fmla="*/ 0 w 5650860"/>
              <a:gd name="connsiteY0" fmla="*/ 2545848 h 2545848"/>
              <a:gd name="connsiteX1" fmla="*/ 5650860 w 5650860"/>
              <a:gd name="connsiteY1" fmla="*/ 0 h 2545848"/>
            </a:gdLst>
            <a:ahLst/>
            <a:cxnLst>
              <a:cxn ang="0">
                <a:pos x="connsiteX0" y="connsiteY0"/>
              </a:cxn>
              <a:cxn ang="0">
                <a:pos x="connsiteX1" y="connsiteY1"/>
              </a:cxn>
            </a:cxnLst>
            <a:rect l="l" t="t" r="r" b="b"/>
            <a:pathLst>
              <a:path w="5650860" h="2545848">
                <a:moveTo>
                  <a:pt x="0" y="2545848"/>
                </a:moveTo>
                <a:cubicBezTo>
                  <a:pt x="2225697" y="2460328"/>
                  <a:pt x="5115816" y="1539350"/>
                  <a:pt x="5650860" y="0"/>
                </a:cubicBezTo>
              </a:path>
            </a:pathLst>
          </a:cu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Google Shape;283;p36"/>
          <p:cNvSpPr txBox="1">
            <a:spLocks noGrp="1"/>
          </p:cNvSpPr>
          <p:nvPr>
            <p:ph type="title"/>
          </p:nvPr>
        </p:nvSpPr>
        <p:spPr>
          <a:prstGeom prst="rect">
            <a:avLst/>
          </a:prstGeom>
          <a:noFill/>
          <a:ln>
            <a:noFill/>
          </a:ln>
        </p:spPr>
        <p:txBody>
          <a:bodyPr spcFirstLastPara="1" wrap="square" lIns="0" tIns="12700" rIns="0" bIns="0" anchor="t" anchorCtr="0">
            <a:spAutoFit/>
          </a:bodyPr>
          <a:lstStyle/>
          <a:p>
            <a:pPr marL="12700"/>
            <a:r>
              <a:rPr lang="en-US" sz="3200" dirty="0">
                <a:latin typeface="Arial"/>
                <a:cs typeface="Arial"/>
              </a:rPr>
              <a:t>Reporting &amp; Analytics vs. Predictive Analytics</a:t>
            </a:r>
            <a:endParaRPr sz="3200" dirty="0">
              <a:latin typeface="Arial"/>
              <a:cs typeface="Arial"/>
            </a:endParaRPr>
          </a:p>
        </p:txBody>
      </p:sp>
      <p:sp>
        <p:nvSpPr>
          <p:cNvPr id="291" name="Google Shape;291;p36"/>
          <p:cNvSpPr txBox="1"/>
          <p:nvPr/>
        </p:nvSpPr>
        <p:spPr>
          <a:xfrm>
            <a:off x="2731007" y="1028700"/>
            <a:ext cx="2066925" cy="307975"/>
          </a:xfrm>
          <a:prstGeom prst="rect">
            <a:avLst/>
          </a:prstGeom>
          <a:noFill/>
          <a:ln w="9525" cap="flat" cmpd="sng">
            <a:noFill/>
            <a:prstDash val="solid"/>
            <a:round/>
            <a:headEnd type="none" w="sm" len="sm"/>
            <a:tailEnd type="none" w="sm" len="sm"/>
          </a:ln>
        </p:spPr>
        <p:txBody>
          <a:bodyPr spcFirstLastPara="1" wrap="square" lIns="0" tIns="29825" rIns="0" bIns="0" anchor="t" anchorCtr="0">
            <a:spAutoFit/>
          </a:bodyPr>
          <a:lstStyle/>
          <a:p>
            <a:pPr marL="100330" marR="0" lvl="0" indent="0" algn="l" rtl="0">
              <a:lnSpc>
                <a:spcPct val="100000"/>
              </a:lnSpc>
              <a:spcBef>
                <a:spcPts val="0"/>
              </a:spcBef>
              <a:spcAft>
                <a:spcPts val="0"/>
              </a:spcAft>
              <a:buNone/>
            </a:pPr>
            <a:r>
              <a:rPr lang="en-US" sz="1400" dirty="0">
                <a:solidFill>
                  <a:schemeClr val="dk1"/>
                </a:solidFill>
                <a:latin typeface="Arial"/>
                <a:ea typeface="Arial"/>
                <a:cs typeface="Arial"/>
                <a:sym typeface="Arial"/>
              </a:rPr>
              <a:t>Reporting and Analytics</a:t>
            </a:r>
            <a:endParaRPr sz="1400" dirty="0">
              <a:solidFill>
                <a:schemeClr val="dk1"/>
              </a:solidFill>
              <a:latin typeface="Arial"/>
              <a:ea typeface="Arial"/>
              <a:cs typeface="Arial"/>
              <a:sym typeface="Arial"/>
            </a:endParaRPr>
          </a:p>
        </p:txBody>
      </p:sp>
      <p:sp>
        <p:nvSpPr>
          <p:cNvPr id="298" name="Google Shape;298;p36"/>
          <p:cNvSpPr txBox="1"/>
          <p:nvPr/>
        </p:nvSpPr>
        <p:spPr>
          <a:xfrm>
            <a:off x="6106667" y="1042416"/>
            <a:ext cx="3421379" cy="307975"/>
          </a:xfrm>
          <a:prstGeom prst="rect">
            <a:avLst/>
          </a:prstGeom>
          <a:noFill/>
          <a:ln w="9525" cap="flat" cmpd="sng">
            <a:noFill/>
            <a:prstDash val="solid"/>
            <a:round/>
            <a:headEnd type="none" w="sm" len="sm"/>
            <a:tailEnd type="none" w="sm" len="sm"/>
          </a:ln>
        </p:spPr>
        <p:txBody>
          <a:bodyPr spcFirstLastPara="1" wrap="square" lIns="0" tIns="32375" rIns="0" bIns="0" anchor="t" anchorCtr="0">
            <a:spAutoFit/>
          </a:bodyPr>
          <a:lstStyle/>
          <a:p>
            <a:pPr marL="78105" marR="0" lvl="0" indent="0" algn="l" rtl="0">
              <a:lnSpc>
                <a:spcPct val="100000"/>
              </a:lnSpc>
              <a:spcBef>
                <a:spcPts val="0"/>
              </a:spcBef>
              <a:spcAft>
                <a:spcPts val="0"/>
              </a:spcAft>
              <a:buNone/>
            </a:pPr>
            <a:r>
              <a:rPr lang="en-US" sz="1400">
                <a:solidFill>
                  <a:schemeClr val="dk1"/>
                </a:solidFill>
                <a:latin typeface="Arial"/>
                <a:ea typeface="Arial"/>
                <a:cs typeface="Arial"/>
                <a:sym typeface="Arial"/>
              </a:rPr>
              <a:t>Statistical Modeling; Complex Algorithms</a:t>
            </a:r>
            <a:endParaRPr sz="1400">
              <a:solidFill>
                <a:schemeClr val="dk1"/>
              </a:solidFill>
              <a:latin typeface="Arial"/>
              <a:ea typeface="Arial"/>
              <a:cs typeface="Arial"/>
              <a:sym typeface="Arial"/>
            </a:endParaRPr>
          </a:p>
        </p:txBody>
      </p:sp>
      <p:cxnSp>
        <p:nvCxnSpPr>
          <p:cNvPr id="3" name="Straight Arrow Connector 2">
            <a:extLst>
              <a:ext uri="{FF2B5EF4-FFF2-40B4-BE49-F238E27FC236}">
                <a16:creationId xmlns:a16="http://schemas.microsoft.com/office/drawing/2014/main" id="{705A4762-0A76-C3D3-7866-24218F977BB3}"/>
              </a:ext>
            </a:extLst>
          </p:cNvPr>
          <p:cNvCxnSpPr/>
          <p:nvPr/>
        </p:nvCxnSpPr>
        <p:spPr>
          <a:xfrm flipV="1">
            <a:off x="1394460" y="1428750"/>
            <a:ext cx="0" cy="43868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5DC15E41-508D-B497-C1F3-905206914D45}"/>
              </a:ext>
            </a:extLst>
          </p:cNvPr>
          <p:cNvCxnSpPr>
            <a:cxnSpLocks/>
          </p:cNvCxnSpPr>
          <p:nvPr/>
        </p:nvCxnSpPr>
        <p:spPr>
          <a:xfrm>
            <a:off x="1394460" y="5822162"/>
            <a:ext cx="10403840" cy="452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DF192D6-35B8-27FA-A793-316E8D7FBD3C}"/>
              </a:ext>
            </a:extLst>
          </p:cNvPr>
          <p:cNvSpPr txBox="1"/>
          <p:nvPr/>
        </p:nvSpPr>
        <p:spPr>
          <a:xfrm rot="16200000">
            <a:off x="110828" y="2773371"/>
            <a:ext cx="2172390" cy="307777"/>
          </a:xfrm>
          <a:prstGeom prst="rect">
            <a:avLst/>
          </a:prstGeom>
          <a:noFill/>
        </p:spPr>
        <p:txBody>
          <a:bodyPr wrap="none" rtlCol="0">
            <a:spAutoFit/>
          </a:bodyPr>
          <a:lstStyle/>
          <a:p>
            <a:r>
              <a:rPr lang="en-US" b="1" dirty="0"/>
              <a:t>Competitive Advantage</a:t>
            </a:r>
          </a:p>
        </p:txBody>
      </p:sp>
      <p:sp>
        <p:nvSpPr>
          <p:cNvPr id="8" name="Google Shape;291;p36">
            <a:extLst>
              <a:ext uri="{FF2B5EF4-FFF2-40B4-BE49-F238E27FC236}">
                <a16:creationId xmlns:a16="http://schemas.microsoft.com/office/drawing/2014/main" id="{BD2764FA-2CA5-086A-688D-BABEE5DA802E}"/>
              </a:ext>
            </a:extLst>
          </p:cNvPr>
          <p:cNvSpPr txBox="1"/>
          <p:nvPr/>
        </p:nvSpPr>
        <p:spPr>
          <a:xfrm>
            <a:off x="9887884" y="5540353"/>
            <a:ext cx="2066925" cy="245560"/>
          </a:xfrm>
          <a:prstGeom prst="rect">
            <a:avLst/>
          </a:prstGeom>
          <a:noFill/>
          <a:ln w="9525" cap="flat" cmpd="sng">
            <a:noFill/>
            <a:prstDash val="solid"/>
            <a:round/>
            <a:headEnd type="none" w="sm" len="sm"/>
            <a:tailEnd type="none" w="sm" len="sm"/>
          </a:ln>
        </p:spPr>
        <p:txBody>
          <a:bodyPr spcFirstLastPara="1" wrap="square" lIns="0" tIns="29825" rIns="0" bIns="0" anchor="t" anchorCtr="0">
            <a:spAutoFit/>
          </a:bodyPr>
          <a:lstStyle/>
          <a:p>
            <a:pPr marL="100330" marR="0" lvl="0" indent="0" algn="l" rtl="0">
              <a:lnSpc>
                <a:spcPct val="100000"/>
              </a:lnSpc>
              <a:spcBef>
                <a:spcPts val="0"/>
              </a:spcBef>
              <a:spcAft>
                <a:spcPts val="0"/>
              </a:spcAft>
              <a:buNone/>
            </a:pPr>
            <a:r>
              <a:rPr lang="en-US" sz="1400" b="1" dirty="0">
                <a:solidFill>
                  <a:schemeClr val="dk1"/>
                </a:solidFill>
                <a:latin typeface="Arial"/>
                <a:ea typeface="Arial"/>
                <a:cs typeface="Arial"/>
                <a:sym typeface="Arial"/>
              </a:rPr>
              <a:t>Analytics Maturity</a:t>
            </a:r>
            <a:endParaRPr sz="1400" b="1" dirty="0">
              <a:solidFill>
                <a:schemeClr val="dk1"/>
              </a:solidFill>
              <a:latin typeface="Arial"/>
              <a:ea typeface="Arial"/>
              <a:cs typeface="Arial"/>
              <a:sym typeface="Arial"/>
            </a:endParaRPr>
          </a:p>
        </p:txBody>
      </p:sp>
      <p:sp>
        <p:nvSpPr>
          <p:cNvPr id="9" name="Google Shape;291;p36">
            <a:extLst>
              <a:ext uri="{FF2B5EF4-FFF2-40B4-BE49-F238E27FC236}">
                <a16:creationId xmlns:a16="http://schemas.microsoft.com/office/drawing/2014/main" id="{7654ACF4-D36B-580B-D978-76E3636CF75A}"/>
              </a:ext>
            </a:extLst>
          </p:cNvPr>
          <p:cNvSpPr txBox="1"/>
          <p:nvPr/>
        </p:nvSpPr>
        <p:spPr>
          <a:xfrm>
            <a:off x="4821617" y="5267863"/>
            <a:ext cx="2066925" cy="245560"/>
          </a:xfrm>
          <a:prstGeom prst="rect">
            <a:avLst/>
          </a:prstGeom>
          <a:noFill/>
          <a:ln w="9525" cap="flat" cmpd="sng">
            <a:noFill/>
            <a:prstDash val="solid"/>
            <a:round/>
            <a:headEnd type="none" w="sm" len="sm"/>
            <a:tailEnd type="none" w="sm" len="sm"/>
          </a:ln>
        </p:spPr>
        <p:txBody>
          <a:bodyPr spcFirstLastPara="1" wrap="square" lIns="0" tIns="29825" rIns="0" bIns="0" anchor="t" anchorCtr="0">
            <a:spAutoFit/>
          </a:bodyPr>
          <a:lstStyle/>
          <a:p>
            <a:pPr marL="100330" marR="0" lvl="0" indent="0" algn="l" rtl="0">
              <a:lnSpc>
                <a:spcPct val="100000"/>
              </a:lnSpc>
              <a:spcBef>
                <a:spcPts val="0"/>
              </a:spcBef>
              <a:spcAft>
                <a:spcPts val="0"/>
              </a:spcAft>
              <a:buNone/>
            </a:pPr>
            <a:r>
              <a:rPr lang="en-US" sz="1400" dirty="0">
                <a:solidFill>
                  <a:schemeClr val="dk1"/>
                </a:solidFill>
                <a:latin typeface="Arial"/>
                <a:ea typeface="Arial"/>
                <a:cs typeface="Arial"/>
                <a:sym typeface="Arial"/>
              </a:rPr>
              <a:t>What happened?</a:t>
            </a:r>
            <a:endParaRPr sz="1400" dirty="0">
              <a:solidFill>
                <a:schemeClr val="dk1"/>
              </a:solidFill>
              <a:latin typeface="Arial"/>
              <a:ea typeface="Arial"/>
              <a:cs typeface="Arial"/>
              <a:sym typeface="Arial"/>
            </a:endParaRPr>
          </a:p>
        </p:txBody>
      </p:sp>
      <p:sp>
        <p:nvSpPr>
          <p:cNvPr id="10" name="Google Shape;291;p36">
            <a:extLst>
              <a:ext uri="{FF2B5EF4-FFF2-40B4-BE49-F238E27FC236}">
                <a16:creationId xmlns:a16="http://schemas.microsoft.com/office/drawing/2014/main" id="{24217223-99DA-0BD9-33BB-7DFCCD36DFAA}"/>
              </a:ext>
            </a:extLst>
          </p:cNvPr>
          <p:cNvSpPr txBox="1"/>
          <p:nvPr/>
        </p:nvSpPr>
        <p:spPr>
          <a:xfrm>
            <a:off x="6426263" y="4780884"/>
            <a:ext cx="2066925" cy="245560"/>
          </a:xfrm>
          <a:prstGeom prst="rect">
            <a:avLst/>
          </a:prstGeom>
          <a:noFill/>
          <a:ln w="9525" cap="flat" cmpd="sng">
            <a:noFill/>
            <a:prstDash val="solid"/>
            <a:round/>
            <a:headEnd type="none" w="sm" len="sm"/>
            <a:tailEnd type="none" w="sm" len="sm"/>
          </a:ln>
        </p:spPr>
        <p:txBody>
          <a:bodyPr spcFirstLastPara="1" wrap="square" lIns="0" tIns="29825" rIns="0" bIns="0" anchor="t" anchorCtr="0">
            <a:spAutoFit/>
          </a:bodyPr>
          <a:lstStyle/>
          <a:p>
            <a:pPr marL="100330" marR="0" lvl="0" indent="0" algn="l" rtl="0">
              <a:lnSpc>
                <a:spcPct val="100000"/>
              </a:lnSpc>
              <a:spcBef>
                <a:spcPts val="0"/>
              </a:spcBef>
              <a:spcAft>
                <a:spcPts val="0"/>
              </a:spcAft>
              <a:buNone/>
            </a:pPr>
            <a:r>
              <a:rPr lang="en-US" sz="1400" dirty="0">
                <a:solidFill>
                  <a:schemeClr val="dk1"/>
                </a:solidFill>
                <a:latin typeface="Arial"/>
                <a:ea typeface="Arial"/>
                <a:cs typeface="Arial"/>
                <a:sym typeface="Arial"/>
              </a:rPr>
              <a:t>Why d</a:t>
            </a:r>
            <a:r>
              <a:rPr lang="en-US" dirty="0">
                <a:solidFill>
                  <a:schemeClr val="dk1"/>
                </a:solidFill>
              </a:rPr>
              <a:t>id it happen?</a:t>
            </a:r>
            <a:endParaRPr sz="1400" dirty="0">
              <a:solidFill>
                <a:schemeClr val="dk1"/>
              </a:solidFill>
              <a:latin typeface="Arial"/>
              <a:ea typeface="Arial"/>
              <a:cs typeface="Arial"/>
              <a:sym typeface="Arial"/>
            </a:endParaRPr>
          </a:p>
        </p:txBody>
      </p:sp>
      <p:sp>
        <p:nvSpPr>
          <p:cNvPr id="11" name="Google Shape;291;p36">
            <a:extLst>
              <a:ext uri="{FF2B5EF4-FFF2-40B4-BE49-F238E27FC236}">
                <a16:creationId xmlns:a16="http://schemas.microsoft.com/office/drawing/2014/main" id="{BBCF4822-3AEB-A9A1-5ED5-997D0E7188D2}"/>
              </a:ext>
            </a:extLst>
          </p:cNvPr>
          <p:cNvSpPr txBox="1"/>
          <p:nvPr/>
        </p:nvSpPr>
        <p:spPr>
          <a:xfrm>
            <a:off x="7720466" y="4142346"/>
            <a:ext cx="2066925" cy="245560"/>
          </a:xfrm>
          <a:prstGeom prst="rect">
            <a:avLst/>
          </a:prstGeom>
          <a:noFill/>
          <a:ln w="9525" cap="flat" cmpd="sng">
            <a:noFill/>
            <a:prstDash val="solid"/>
            <a:round/>
            <a:headEnd type="none" w="sm" len="sm"/>
            <a:tailEnd type="none" w="sm" len="sm"/>
          </a:ln>
        </p:spPr>
        <p:txBody>
          <a:bodyPr spcFirstLastPara="1" wrap="square" lIns="0" tIns="29825" rIns="0" bIns="0" anchor="t" anchorCtr="0">
            <a:spAutoFit/>
          </a:bodyPr>
          <a:lstStyle/>
          <a:p>
            <a:pPr marL="100330" marR="0" lvl="0" indent="0" algn="l" rtl="0">
              <a:lnSpc>
                <a:spcPct val="100000"/>
              </a:lnSpc>
              <a:spcBef>
                <a:spcPts val="0"/>
              </a:spcBef>
              <a:spcAft>
                <a:spcPts val="0"/>
              </a:spcAft>
              <a:buNone/>
            </a:pPr>
            <a:r>
              <a:rPr lang="en-US" sz="1400" dirty="0">
                <a:solidFill>
                  <a:schemeClr val="dk1"/>
                </a:solidFill>
                <a:latin typeface="Arial"/>
                <a:ea typeface="Arial"/>
                <a:cs typeface="Arial"/>
                <a:sym typeface="Arial"/>
              </a:rPr>
              <a:t>What will happen?</a:t>
            </a:r>
            <a:endParaRPr sz="1400" dirty="0">
              <a:solidFill>
                <a:schemeClr val="dk1"/>
              </a:solidFill>
              <a:latin typeface="Arial"/>
              <a:ea typeface="Arial"/>
              <a:cs typeface="Arial"/>
              <a:sym typeface="Arial"/>
            </a:endParaRPr>
          </a:p>
        </p:txBody>
      </p:sp>
      <p:sp>
        <p:nvSpPr>
          <p:cNvPr id="12" name="Google Shape;291;p36">
            <a:extLst>
              <a:ext uri="{FF2B5EF4-FFF2-40B4-BE49-F238E27FC236}">
                <a16:creationId xmlns:a16="http://schemas.microsoft.com/office/drawing/2014/main" id="{46C50C89-35CD-6DB2-D2BD-9CB683C7D71B}"/>
              </a:ext>
            </a:extLst>
          </p:cNvPr>
          <p:cNvSpPr txBox="1"/>
          <p:nvPr/>
        </p:nvSpPr>
        <p:spPr>
          <a:xfrm>
            <a:off x="8516060" y="3341589"/>
            <a:ext cx="3202634" cy="245560"/>
          </a:xfrm>
          <a:prstGeom prst="rect">
            <a:avLst/>
          </a:prstGeom>
          <a:noFill/>
          <a:ln w="9525" cap="flat" cmpd="sng">
            <a:noFill/>
            <a:prstDash val="solid"/>
            <a:round/>
            <a:headEnd type="none" w="sm" len="sm"/>
            <a:tailEnd type="none" w="sm" len="sm"/>
          </a:ln>
        </p:spPr>
        <p:txBody>
          <a:bodyPr spcFirstLastPara="1" wrap="square" lIns="0" tIns="29825" rIns="0" bIns="0" anchor="t" anchorCtr="0">
            <a:spAutoFit/>
          </a:bodyPr>
          <a:lstStyle/>
          <a:p>
            <a:pPr marL="100330" marR="0" lvl="0" indent="0" algn="l" rtl="0">
              <a:lnSpc>
                <a:spcPct val="100000"/>
              </a:lnSpc>
              <a:spcBef>
                <a:spcPts val="0"/>
              </a:spcBef>
              <a:spcAft>
                <a:spcPts val="0"/>
              </a:spcAft>
              <a:buNone/>
            </a:pPr>
            <a:r>
              <a:rPr lang="en-US" sz="1400" dirty="0">
                <a:solidFill>
                  <a:schemeClr val="dk1"/>
                </a:solidFill>
                <a:latin typeface="Arial"/>
                <a:ea typeface="Arial"/>
                <a:cs typeface="Arial"/>
                <a:sym typeface="Arial"/>
              </a:rPr>
              <a:t>What is the best that could happen?</a:t>
            </a:r>
            <a:endParaRPr sz="1400" dirty="0">
              <a:solidFill>
                <a:schemeClr val="dk1"/>
              </a:solidFill>
              <a:latin typeface="Arial"/>
              <a:ea typeface="Arial"/>
              <a:cs typeface="Arial"/>
              <a:sym typeface="Arial"/>
            </a:endParaRPr>
          </a:p>
        </p:txBody>
      </p:sp>
      <p:sp>
        <p:nvSpPr>
          <p:cNvPr id="13" name="Google Shape;291;p36">
            <a:extLst>
              <a:ext uri="{FF2B5EF4-FFF2-40B4-BE49-F238E27FC236}">
                <a16:creationId xmlns:a16="http://schemas.microsoft.com/office/drawing/2014/main" id="{3C59744C-1057-5BD7-BEDD-651A3E629C57}"/>
              </a:ext>
            </a:extLst>
          </p:cNvPr>
          <p:cNvSpPr txBox="1"/>
          <p:nvPr/>
        </p:nvSpPr>
        <p:spPr>
          <a:xfrm>
            <a:off x="6994525" y="1991138"/>
            <a:ext cx="2066925" cy="245560"/>
          </a:xfrm>
          <a:prstGeom prst="rect">
            <a:avLst/>
          </a:prstGeom>
          <a:noFill/>
          <a:ln w="9525" cap="flat" cmpd="sng">
            <a:noFill/>
            <a:prstDash val="solid"/>
            <a:round/>
            <a:headEnd type="none" w="sm" len="sm"/>
            <a:tailEnd type="none" w="sm" len="sm"/>
          </a:ln>
        </p:spPr>
        <p:txBody>
          <a:bodyPr spcFirstLastPara="1" wrap="square" lIns="0" tIns="29825" rIns="0" bIns="0" anchor="t" anchorCtr="0">
            <a:spAutoFit/>
          </a:bodyPr>
          <a:lstStyle/>
          <a:p>
            <a:pPr marL="100330" marR="0" lvl="0" indent="0" algn="ctr" rtl="0">
              <a:lnSpc>
                <a:spcPct val="100000"/>
              </a:lnSpc>
              <a:spcBef>
                <a:spcPts val="0"/>
              </a:spcBef>
              <a:spcAft>
                <a:spcPts val="0"/>
              </a:spcAft>
              <a:buNone/>
            </a:pPr>
            <a:r>
              <a:rPr lang="en-US" b="1" dirty="0">
                <a:solidFill>
                  <a:schemeClr val="accent1">
                    <a:lumMod val="50000"/>
                  </a:schemeClr>
                </a:solidFill>
              </a:rPr>
              <a:t>Optimization</a:t>
            </a:r>
            <a:endParaRPr b="1" dirty="0">
              <a:solidFill>
                <a:schemeClr val="accent1">
                  <a:lumMod val="50000"/>
                </a:schemeClr>
              </a:solidFill>
            </a:endParaRPr>
          </a:p>
        </p:txBody>
      </p:sp>
      <p:sp>
        <p:nvSpPr>
          <p:cNvPr id="14" name="Google Shape;291;p36">
            <a:extLst>
              <a:ext uri="{FF2B5EF4-FFF2-40B4-BE49-F238E27FC236}">
                <a16:creationId xmlns:a16="http://schemas.microsoft.com/office/drawing/2014/main" id="{E271532E-752D-5218-4F21-F1C71A8B274B}"/>
              </a:ext>
            </a:extLst>
          </p:cNvPr>
          <p:cNvSpPr txBox="1"/>
          <p:nvPr/>
        </p:nvSpPr>
        <p:spPr>
          <a:xfrm>
            <a:off x="5965951" y="2853498"/>
            <a:ext cx="1219200" cy="461003"/>
          </a:xfrm>
          <a:prstGeom prst="rect">
            <a:avLst/>
          </a:prstGeom>
          <a:noFill/>
          <a:ln w="9525" cap="flat" cmpd="sng">
            <a:noFill/>
            <a:prstDash val="solid"/>
            <a:round/>
            <a:headEnd type="none" w="sm" len="sm"/>
            <a:tailEnd type="none" w="sm" len="sm"/>
          </a:ln>
        </p:spPr>
        <p:txBody>
          <a:bodyPr spcFirstLastPara="1" wrap="square" lIns="0" tIns="29825" rIns="0" bIns="0" anchor="t" anchorCtr="0">
            <a:spAutoFit/>
          </a:bodyPr>
          <a:lstStyle/>
          <a:p>
            <a:pPr marL="100330" marR="0" lvl="0" indent="0" algn="ctr" rtl="0">
              <a:lnSpc>
                <a:spcPct val="100000"/>
              </a:lnSpc>
              <a:spcBef>
                <a:spcPts val="0"/>
              </a:spcBef>
              <a:spcAft>
                <a:spcPts val="0"/>
              </a:spcAft>
              <a:buNone/>
            </a:pPr>
            <a:r>
              <a:rPr lang="en-US" sz="1400" dirty="0">
                <a:solidFill>
                  <a:schemeClr val="dk1"/>
                </a:solidFill>
                <a:latin typeface="Arial"/>
                <a:ea typeface="Arial"/>
                <a:cs typeface="Arial"/>
                <a:sym typeface="Arial"/>
              </a:rPr>
              <a:t>Predictive </a:t>
            </a:r>
            <a:r>
              <a:rPr lang="en-US" b="1" dirty="0">
                <a:solidFill>
                  <a:schemeClr val="accent1">
                    <a:lumMod val="50000"/>
                  </a:schemeClr>
                </a:solidFill>
              </a:rPr>
              <a:t>Modeling</a:t>
            </a:r>
            <a:endParaRPr b="1" dirty="0">
              <a:solidFill>
                <a:schemeClr val="accent1">
                  <a:lumMod val="50000"/>
                </a:schemeClr>
              </a:solidFill>
            </a:endParaRPr>
          </a:p>
        </p:txBody>
      </p:sp>
      <p:sp>
        <p:nvSpPr>
          <p:cNvPr id="15" name="Google Shape;291;p36">
            <a:extLst>
              <a:ext uri="{FF2B5EF4-FFF2-40B4-BE49-F238E27FC236}">
                <a16:creationId xmlns:a16="http://schemas.microsoft.com/office/drawing/2014/main" id="{C3CE7795-20B4-0800-B305-822AD3B8B5D0}"/>
              </a:ext>
            </a:extLst>
          </p:cNvPr>
          <p:cNvSpPr txBox="1"/>
          <p:nvPr/>
        </p:nvSpPr>
        <p:spPr>
          <a:xfrm>
            <a:off x="5067617" y="3415941"/>
            <a:ext cx="1219200" cy="676447"/>
          </a:xfrm>
          <a:prstGeom prst="rect">
            <a:avLst/>
          </a:prstGeom>
          <a:noFill/>
          <a:ln w="9525" cap="flat" cmpd="sng">
            <a:noFill/>
            <a:prstDash val="solid"/>
            <a:round/>
            <a:headEnd type="none" w="sm" len="sm"/>
            <a:tailEnd type="none" w="sm" len="sm"/>
          </a:ln>
        </p:spPr>
        <p:txBody>
          <a:bodyPr spcFirstLastPara="1" wrap="square" lIns="0" tIns="29825" rIns="0" bIns="0" anchor="t" anchorCtr="0">
            <a:spAutoFit/>
          </a:bodyPr>
          <a:lstStyle/>
          <a:p>
            <a:pPr marL="100330" marR="0" lvl="0" indent="0" algn="ctr" rtl="0">
              <a:lnSpc>
                <a:spcPct val="100000"/>
              </a:lnSpc>
              <a:spcBef>
                <a:spcPts val="0"/>
              </a:spcBef>
              <a:spcAft>
                <a:spcPts val="0"/>
              </a:spcAft>
              <a:buNone/>
            </a:pPr>
            <a:r>
              <a:rPr lang="en-US" sz="1400" dirty="0">
                <a:solidFill>
                  <a:schemeClr val="dk1"/>
                </a:solidFill>
                <a:latin typeface="Arial"/>
                <a:ea typeface="Arial"/>
                <a:cs typeface="Arial"/>
                <a:sym typeface="Arial"/>
              </a:rPr>
              <a:t>G</a:t>
            </a:r>
            <a:r>
              <a:rPr lang="en-US" dirty="0">
                <a:solidFill>
                  <a:schemeClr val="dk1"/>
                </a:solidFill>
              </a:rPr>
              <a:t>eneric Predictive </a:t>
            </a:r>
            <a:r>
              <a:rPr lang="en-US" sz="1400" b="1" dirty="0">
                <a:solidFill>
                  <a:schemeClr val="accent1">
                    <a:lumMod val="50000"/>
                  </a:schemeClr>
                </a:solidFill>
                <a:latin typeface="Arial"/>
                <a:ea typeface="Arial"/>
                <a:cs typeface="Arial"/>
                <a:sym typeface="Arial"/>
              </a:rPr>
              <a:t>Analytics</a:t>
            </a:r>
            <a:endParaRPr sz="1400" b="1" dirty="0">
              <a:solidFill>
                <a:schemeClr val="accent1">
                  <a:lumMod val="50000"/>
                </a:schemeClr>
              </a:solidFill>
              <a:latin typeface="Arial"/>
              <a:ea typeface="Arial"/>
              <a:cs typeface="Arial"/>
              <a:sym typeface="Arial"/>
            </a:endParaRPr>
          </a:p>
        </p:txBody>
      </p:sp>
      <p:sp>
        <p:nvSpPr>
          <p:cNvPr id="16" name="Google Shape;291;p36">
            <a:extLst>
              <a:ext uri="{FF2B5EF4-FFF2-40B4-BE49-F238E27FC236}">
                <a16:creationId xmlns:a16="http://schemas.microsoft.com/office/drawing/2014/main" id="{BEC99FC9-0942-9F3C-7827-7F8372442A24}"/>
              </a:ext>
            </a:extLst>
          </p:cNvPr>
          <p:cNvSpPr txBox="1"/>
          <p:nvPr/>
        </p:nvSpPr>
        <p:spPr>
          <a:xfrm>
            <a:off x="3883216" y="3854580"/>
            <a:ext cx="1219200" cy="676447"/>
          </a:xfrm>
          <a:prstGeom prst="rect">
            <a:avLst/>
          </a:prstGeom>
          <a:noFill/>
          <a:ln w="9525" cap="flat" cmpd="sng">
            <a:noFill/>
            <a:prstDash val="solid"/>
            <a:round/>
            <a:headEnd type="none" w="sm" len="sm"/>
            <a:tailEnd type="none" w="sm" len="sm"/>
          </a:ln>
        </p:spPr>
        <p:txBody>
          <a:bodyPr spcFirstLastPara="1" wrap="square" lIns="0" tIns="29825" rIns="0" bIns="0" anchor="t" anchorCtr="0">
            <a:spAutoFit/>
          </a:bodyPr>
          <a:lstStyle/>
          <a:p>
            <a:pPr marL="100330" marR="0" lvl="0" indent="0" algn="ctr" rtl="0">
              <a:lnSpc>
                <a:spcPct val="100000"/>
              </a:lnSpc>
              <a:spcBef>
                <a:spcPts val="0"/>
              </a:spcBef>
              <a:spcAft>
                <a:spcPts val="0"/>
              </a:spcAft>
              <a:buNone/>
            </a:pPr>
            <a:r>
              <a:rPr lang="en-US" b="1" dirty="0">
                <a:solidFill>
                  <a:schemeClr val="accent1">
                    <a:lumMod val="50000"/>
                  </a:schemeClr>
                </a:solidFill>
              </a:rPr>
              <a:t>Ad-Hoc </a:t>
            </a:r>
            <a:r>
              <a:rPr lang="en-US" sz="1400" dirty="0">
                <a:solidFill>
                  <a:schemeClr val="dk1"/>
                </a:solidFill>
                <a:latin typeface="Arial"/>
                <a:ea typeface="Arial"/>
                <a:cs typeface="Arial"/>
                <a:sym typeface="Arial"/>
              </a:rPr>
              <a:t>Reports and OLAP</a:t>
            </a:r>
            <a:endParaRPr sz="1400" dirty="0">
              <a:solidFill>
                <a:schemeClr val="dk1"/>
              </a:solidFill>
              <a:latin typeface="Arial"/>
              <a:ea typeface="Arial"/>
              <a:cs typeface="Arial"/>
              <a:sym typeface="Arial"/>
            </a:endParaRPr>
          </a:p>
        </p:txBody>
      </p:sp>
      <p:sp>
        <p:nvSpPr>
          <p:cNvPr id="17" name="Google Shape;291;p36">
            <a:extLst>
              <a:ext uri="{FF2B5EF4-FFF2-40B4-BE49-F238E27FC236}">
                <a16:creationId xmlns:a16="http://schemas.microsoft.com/office/drawing/2014/main" id="{E8961C4E-550F-BBDE-7E0F-77B50D6C474E}"/>
              </a:ext>
            </a:extLst>
          </p:cNvPr>
          <p:cNvSpPr txBox="1"/>
          <p:nvPr/>
        </p:nvSpPr>
        <p:spPr>
          <a:xfrm>
            <a:off x="3006916" y="4297198"/>
            <a:ext cx="1219200" cy="461003"/>
          </a:xfrm>
          <a:prstGeom prst="rect">
            <a:avLst/>
          </a:prstGeom>
          <a:noFill/>
          <a:ln w="9525" cap="flat" cmpd="sng">
            <a:noFill/>
            <a:prstDash val="solid"/>
            <a:round/>
            <a:headEnd type="none" w="sm" len="sm"/>
            <a:tailEnd type="none" w="sm" len="sm"/>
          </a:ln>
        </p:spPr>
        <p:txBody>
          <a:bodyPr spcFirstLastPara="1" wrap="square" lIns="0" tIns="29825" rIns="0" bIns="0" anchor="t" anchorCtr="0">
            <a:spAutoFit/>
          </a:bodyPr>
          <a:lstStyle/>
          <a:p>
            <a:pPr marL="100330" marR="0" lvl="0" indent="0" algn="ctr" rtl="0">
              <a:lnSpc>
                <a:spcPct val="100000"/>
              </a:lnSpc>
              <a:spcBef>
                <a:spcPts val="0"/>
              </a:spcBef>
              <a:spcAft>
                <a:spcPts val="0"/>
              </a:spcAft>
              <a:buNone/>
            </a:pPr>
            <a:r>
              <a:rPr lang="en-US" b="1" dirty="0">
                <a:solidFill>
                  <a:schemeClr val="accent1">
                    <a:lumMod val="50000"/>
                  </a:schemeClr>
                </a:solidFill>
              </a:rPr>
              <a:t>Standard</a:t>
            </a:r>
            <a:r>
              <a:rPr lang="en-US" sz="1400" dirty="0">
                <a:solidFill>
                  <a:schemeClr val="dk1"/>
                </a:solidFill>
                <a:latin typeface="Arial"/>
                <a:ea typeface="Arial"/>
                <a:cs typeface="Arial"/>
                <a:sym typeface="Arial"/>
              </a:rPr>
              <a:t> Reports</a:t>
            </a:r>
            <a:endParaRPr sz="1400" dirty="0">
              <a:solidFill>
                <a:schemeClr val="dk1"/>
              </a:solidFill>
              <a:latin typeface="Arial"/>
              <a:ea typeface="Arial"/>
              <a:cs typeface="Arial"/>
              <a:sym typeface="Arial"/>
            </a:endParaRPr>
          </a:p>
        </p:txBody>
      </p:sp>
      <p:sp>
        <p:nvSpPr>
          <p:cNvPr id="18" name="Google Shape;291;p36">
            <a:extLst>
              <a:ext uri="{FF2B5EF4-FFF2-40B4-BE49-F238E27FC236}">
                <a16:creationId xmlns:a16="http://schemas.microsoft.com/office/drawing/2014/main" id="{96141851-15F9-A22E-4919-50590261EF58}"/>
              </a:ext>
            </a:extLst>
          </p:cNvPr>
          <p:cNvSpPr txBox="1"/>
          <p:nvPr/>
        </p:nvSpPr>
        <p:spPr>
          <a:xfrm>
            <a:off x="2130616" y="4534893"/>
            <a:ext cx="1090676" cy="461003"/>
          </a:xfrm>
          <a:prstGeom prst="rect">
            <a:avLst/>
          </a:prstGeom>
          <a:noFill/>
          <a:ln w="9525" cap="flat" cmpd="sng">
            <a:noFill/>
            <a:prstDash val="solid"/>
            <a:round/>
            <a:headEnd type="none" w="sm" len="sm"/>
            <a:tailEnd type="none" w="sm" len="sm"/>
          </a:ln>
        </p:spPr>
        <p:txBody>
          <a:bodyPr spcFirstLastPara="1" wrap="square" lIns="0" tIns="29825" rIns="0" bIns="0" anchor="t" anchorCtr="0">
            <a:spAutoFit/>
          </a:bodyPr>
          <a:lstStyle/>
          <a:p>
            <a:pPr marL="100330" marR="0" lvl="0" indent="0" algn="ctr" rtl="0">
              <a:lnSpc>
                <a:spcPct val="100000"/>
              </a:lnSpc>
              <a:spcBef>
                <a:spcPts val="0"/>
              </a:spcBef>
              <a:spcAft>
                <a:spcPts val="0"/>
              </a:spcAft>
              <a:buNone/>
            </a:pPr>
            <a:r>
              <a:rPr lang="en-US" b="1" dirty="0">
                <a:solidFill>
                  <a:schemeClr val="accent1">
                    <a:lumMod val="50000"/>
                  </a:schemeClr>
                </a:solidFill>
              </a:rPr>
              <a:t>Cleaned</a:t>
            </a:r>
            <a:r>
              <a:rPr lang="en-US" sz="1400" dirty="0">
                <a:solidFill>
                  <a:schemeClr val="dk1"/>
                </a:solidFill>
                <a:latin typeface="Arial"/>
                <a:ea typeface="Arial"/>
                <a:cs typeface="Arial"/>
                <a:sym typeface="Arial"/>
              </a:rPr>
              <a:t> Data</a:t>
            </a:r>
            <a:endParaRPr sz="1400" dirty="0">
              <a:solidFill>
                <a:schemeClr val="dk1"/>
              </a:solidFill>
              <a:latin typeface="Arial"/>
              <a:ea typeface="Arial"/>
              <a:cs typeface="Arial"/>
              <a:sym typeface="Arial"/>
            </a:endParaRPr>
          </a:p>
        </p:txBody>
      </p:sp>
      <p:sp>
        <p:nvSpPr>
          <p:cNvPr id="19" name="Google Shape;291;p36">
            <a:extLst>
              <a:ext uri="{FF2B5EF4-FFF2-40B4-BE49-F238E27FC236}">
                <a16:creationId xmlns:a16="http://schemas.microsoft.com/office/drawing/2014/main" id="{DAB7D0D6-61B0-C386-1493-E1BFAD000703}"/>
              </a:ext>
            </a:extLst>
          </p:cNvPr>
          <p:cNvSpPr txBox="1"/>
          <p:nvPr/>
        </p:nvSpPr>
        <p:spPr>
          <a:xfrm>
            <a:off x="1614234" y="4665385"/>
            <a:ext cx="747458" cy="461003"/>
          </a:xfrm>
          <a:prstGeom prst="rect">
            <a:avLst/>
          </a:prstGeom>
          <a:noFill/>
          <a:ln w="9525" cap="flat" cmpd="sng">
            <a:noFill/>
            <a:prstDash val="solid"/>
            <a:round/>
            <a:headEnd type="none" w="sm" len="sm"/>
            <a:tailEnd type="none" w="sm" len="sm"/>
          </a:ln>
        </p:spPr>
        <p:txBody>
          <a:bodyPr spcFirstLastPara="1" wrap="square" lIns="0" tIns="29825" rIns="0" bIns="0" anchor="t" anchorCtr="0">
            <a:spAutoFit/>
          </a:bodyPr>
          <a:lstStyle/>
          <a:p>
            <a:pPr marL="100330" marR="0" lvl="0" indent="0" algn="ctr" rtl="0">
              <a:lnSpc>
                <a:spcPct val="100000"/>
              </a:lnSpc>
              <a:spcBef>
                <a:spcPts val="0"/>
              </a:spcBef>
              <a:spcAft>
                <a:spcPts val="0"/>
              </a:spcAft>
              <a:buNone/>
            </a:pPr>
            <a:r>
              <a:rPr lang="en-US" sz="1400" b="1" dirty="0">
                <a:solidFill>
                  <a:schemeClr val="accent1">
                    <a:lumMod val="50000"/>
                  </a:schemeClr>
                </a:solidFill>
                <a:latin typeface="Arial"/>
                <a:ea typeface="Arial"/>
                <a:cs typeface="Arial"/>
                <a:sym typeface="Arial"/>
              </a:rPr>
              <a:t>Raw</a:t>
            </a:r>
            <a:r>
              <a:rPr lang="en-US" sz="1400" dirty="0">
                <a:solidFill>
                  <a:schemeClr val="dk1"/>
                </a:solidFill>
                <a:latin typeface="Arial"/>
                <a:ea typeface="Arial"/>
                <a:cs typeface="Arial"/>
                <a:sym typeface="Arial"/>
              </a:rPr>
              <a:t> Data</a:t>
            </a:r>
            <a:endParaRPr sz="1400" dirty="0">
              <a:solidFill>
                <a:schemeClr val="dk1"/>
              </a:solidFill>
              <a:latin typeface="Arial"/>
              <a:ea typeface="Arial"/>
              <a:cs typeface="Arial"/>
              <a:sym typeface="Arial"/>
            </a:endParaRPr>
          </a:p>
        </p:txBody>
      </p:sp>
      <p:sp>
        <p:nvSpPr>
          <p:cNvPr id="27" name="Oval 26">
            <a:extLst>
              <a:ext uri="{FF2B5EF4-FFF2-40B4-BE49-F238E27FC236}">
                <a16:creationId xmlns:a16="http://schemas.microsoft.com/office/drawing/2014/main" id="{1860F20C-0327-3FD5-6A90-FA1CC4A7C041}"/>
              </a:ext>
            </a:extLst>
          </p:cNvPr>
          <p:cNvSpPr>
            <a:spLocks noChangeAspect="1"/>
          </p:cNvSpPr>
          <p:nvPr/>
        </p:nvSpPr>
        <p:spPr>
          <a:xfrm>
            <a:off x="1863820" y="5141797"/>
            <a:ext cx="310069" cy="309148"/>
          </a:xfrm>
          <a:prstGeom prst="ellipse">
            <a:avLst/>
          </a:prstGeom>
          <a:solidFill>
            <a:schemeClr val="bg1"/>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ogle Shape;291;p36">
            <a:extLst>
              <a:ext uri="{FF2B5EF4-FFF2-40B4-BE49-F238E27FC236}">
                <a16:creationId xmlns:a16="http://schemas.microsoft.com/office/drawing/2014/main" id="{2BD4BE4A-3E67-7A7C-8D10-1D06B94EC28A}"/>
              </a:ext>
            </a:extLst>
          </p:cNvPr>
          <p:cNvSpPr txBox="1"/>
          <p:nvPr/>
        </p:nvSpPr>
        <p:spPr>
          <a:xfrm>
            <a:off x="1700952" y="1429726"/>
            <a:ext cx="3518807" cy="307115"/>
          </a:xfrm>
          <a:prstGeom prst="rect">
            <a:avLst/>
          </a:prstGeom>
          <a:noFill/>
          <a:ln w="9525" cap="flat" cmpd="sng">
            <a:noFill/>
            <a:prstDash val="solid"/>
            <a:round/>
            <a:headEnd type="none" w="sm" len="sm"/>
            <a:tailEnd type="none" w="sm" len="sm"/>
          </a:ln>
        </p:spPr>
        <p:txBody>
          <a:bodyPr spcFirstLastPara="1" wrap="square" lIns="0" tIns="29825" rIns="0" bIns="0" anchor="t" anchorCtr="0">
            <a:spAutoFit/>
          </a:bodyPr>
          <a:lstStyle/>
          <a:p>
            <a:pPr marL="100330" marR="0" lvl="0" indent="0" algn="l" rtl="0">
              <a:lnSpc>
                <a:spcPct val="100000"/>
              </a:lnSpc>
              <a:spcBef>
                <a:spcPts val="0"/>
              </a:spcBef>
              <a:spcAft>
                <a:spcPts val="0"/>
              </a:spcAft>
              <a:buNone/>
            </a:pPr>
            <a:r>
              <a:rPr lang="en-US" sz="1800" b="1" dirty="0">
                <a:solidFill>
                  <a:schemeClr val="accent1">
                    <a:lumMod val="50000"/>
                  </a:schemeClr>
                </a:solidFill>
                <a:effectLst>
                  <a:outerShdw blurRad="38100" dist="38100" dir="2700000" algn="tl">
                    <a:srgbClr val="000000">
                      <a:alpha val="43137"/>
                    </a:srgbClr>
                  </a:outerShdw>
                </a:effectLst>
                <a:latin typeface="Arial"/>
                <a:ea typeface="Arial"/>
                <a:cs typeface="Arial"/>
                <a:sym typeface="Arial"/>
              </a:rPr>
              <a:t>Reactive</a:t>
            </a:r>
            <a:r>
              <a:rPr lang="en-US" sz="1800" b="1" dirty="0">
                <a:solidFill>
                  <a:schemeClr val="dk1"/>
                </a:solidFill>
                <a:latin typeface="Arial"/>
                <a:ea typeface="Arial"/>
                <a:cs typeface="Arial"/>
                <a:sym typeface="Arial"/>
              </a:rPr>
              <a:t>: </a:t>
            </a:r>
            <a:r>
              <a:rPr lang="en-US" sz="1800" dirty="0">
                <a:solidFill>
                  <a:schemeClr val="dk1"/>
                </a:solidFill>
                <a:latin typeface="Arial"/>
                <a:ea typeface="Arial"/>
                <a:cs typeface="Arial"/>
                <a:sym typeface="Arial"/>
              </a:rPr>
              <a:t>Sense and Respond</a:t>
            </a:r>
            <a:endParaRPr sz="1800" dirty="0">
              <a:solidFill>
                <a:schemeClr val="dk1"/>
              </a:solidFill>
              <a:latin typeface="Arial"/>
              <a:ea typeface="Arial"/>
              <a:cs typeface="Arial"/>
              <a:sym typeface="Arial"/>
            </a:endParaRPr>
          </a:p>
        </p:txBody>
      </p:sp>
      <p:sp>
        <p:nvSpPr>
          <p:cNvPr id="30" name="Google Shape;291;p36">
            <a:extLst>
              <a:ext uri="{FF2B5EF4-FFF2-40B4-BE49-F238E27FC236}">
                <a16:creationId xmlns:a16="http://schemas.microsoft.com/office/drawing/2014/main" id="{CAD474E6-E597-7424-51C8-34E4D9DDC409}"/>
              </a:ext>
            </a:extLst>
          </p:cNvPr>
          <p:cNvSpPr txBox="1"/>
          <p:nvPr/>
        </p:nvSpPr>
        <p:spPr>
          <a:xfrm>
            <a:off x="6227924" y="1416837"/>
            <a:ext cx="2985084" cy="307115"/>
          </a:xfrm>
          <a:prstGeom prst="rect">
            <a:avLst/>
          </a:prstGeom>
          <a:noFill/>
          <a:ln w="9525" cap="flat" cmpd="sng">
            <a:noFill/>
            <a:prstDash val="solid"/>
            <a:round/>
            <a:headEnd type="none" w="sm" len="sm"/>
            <a:tailEnd type="none" w="sm" len="sm"/>
          </a:ln>
        </p:spPr>
        <p:txBody>
          <a:bodyPr spcFirstLastPara="1" wrap="square" lIns="0" tIns="29825" rIns="0" bIns="0" anchor="t" anchorCtr="0">
            <a:spAutoFit/>
          </a:bodyPr>
          <a:lstStyle/>
          <a:p>
            <a:pPr marL="100330" marR="0" lvl="0" indent="0" algn="l" rtl="0">
              <a:lnSpc>
                <a:spcPct val="100000"/>
              </a:lnSpc>
              <a:spcBef>
                <a:spcPts val="0"/>
              </a:spcBef>
              <a:spcAft>
                <a:spcPts val="0"/>
              </a:spcAft>
              <a:buNone/>
            </a:pPr>
            <a:r>
              <a:rPr lang="en-US" sz="1800" b="1" dirty="0">
                <a:solidFill>
                  <a:schemeClr val="accent1">
                    <a:lumMod val="50000"/>
                  </a:schemeClr>
                </a:solidFill>
                <a:effectLst>
                  <a:outerShdw blurRad="38100" dist="38100" dir="2700000" algn="tl">
                    <a:srgbClr val="000000">
                      <a:alpha val="43137"/>
                    </a:srgbClr>
                  </a:outerShdw>
                </a:effectLst>
              </a:rPr>
              <a:t>Proactive</a:t>
            </a:r>
            <a:r>
              <a:rPr lang="en-US" sz="1800" b="1" dirty="0">
                <a:solidFill>
                  <a:schemeClr val="dk1"/>
                </a:solidFill>
                <a:latin typeface="Arial"/>
                <a:ea typeface="Arial"/>
                <a:cs typeface="Arial"/>
                <a:sym typeface="Arial"/>
              </a:rPr>
              <a:t>: </a:t>
            </a:r>
            <a:r>
              <a:rPr lang="en-US" sz="1800" dirty="0">
                <a:solidFill>
                  <a:schemeClr val="dk1"/>
                </a:solidFill>
                <a:latin typeface="Arial"/>
                <a:ea typeface="Arial"/>
                <a:cs typeface="Arial"/>
                <a:sym typeface="Arial"/>
              </a:rPr>
              <a:t>Predict and Act</a:t>
            </a:r>
            <a:endParaRPr sz="1800" dirty="0">
              <a:solidFill>
                <a:schemeClr val="dk1"/>
              </a:solidFill>
              <a:latin typeface="Arial"/>
              <a:ea typeface="Arial"/>
              <a:cs typeface="Arial"/>
              <a:sym typeface="Arial"/>
            </a:endParaRPr>
          </a:p>
        </p:txBody>
      </p:sp>
      <p:grpSp>
        <p:nvGrpSpPr>
          <p:cNvPr id="46" name="Group 45">
            <a:extLst>
              <a:ext uri="{FF2B5EF4-FFF2-40B4-BE49-F238E27FC236}">
                <a16:creationId xmlns:a16="http://schemas.microsoft.com/office/drawing/2014/main" id="{49205FA5-9BF8-390D-246E-75F9168F9F6C}"/>
              </a:ext>
            </a:extLst>
          </p:cNvPr>
          <p:cNvGrpSpPr/>
          <p:nvPr/>
        </p:nvGrpSpPr>
        <p:grpSpPr>
          <a:xfrm>
            <a:off x="2000809" y="5437290"/>
            <a:ext cx="4286008" cy="102886"/>
            <a:chOff x="2000809" y="5437290"/>
            <a:chExt cx="4286008" cy="102886"/>
          </a:xfrm>
        </p:grpSpPr>
        <p:cxnSp>
          <p:nvCxnSpPr>
            <p:cNvPr id="33" name="Straight Connector 32">
              <a:extLst>
                <a:ext uri="{FF2B5EF4-FFF2-40B4-BE49-F238E27FC236}">
                  <a16:creationId xmlns:a16="http://schemas.microsoft.com/office/drawing/2014/main" id="{22BFA668-4CC8-271C-69AA-04454425DE96}"/>
                </a:ext>
              </a:extLst>
            </p:cNvPr>
            <p:cNvCxnSpPr>
              <a:cxnSpLocks/>
            </p:cNvCxnSpPr>
            <p:nvPr/>
          </p:nvCxnSpPr>
          <p:spPr>
            <a:xfrm>
              <a:off x="2000809" y="5535964"/>
              <a:ext cx="4286008" cy="0"/>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35" name="Straight Connector 34">
              <a:extLst>
                <a:ext uri="{FF2B5EF4-FFF2-40B4-BE49-F238E27FC236}">
                  <a16:creationId xmlns:a16="http://schemas.microsoft.com/office/drawing/2014/main" id="{20DA004C-D3F0-1B00-04F6-E18CB168B9A3}"/>
                </a:ext>
              </a:extLst>
            </p:cNvPr>
            <p:cNvCxnSpPr>
              <a:cxnSpLocks/>
            </p:cNvCxnSpPr>
            <p:nvPr/>
          </p:nvCxnSpPr>
          <p:spPr>
            <a:xfrm>
              <a:off x="2000809" y="5437290"/>
              <a:ext cx="0" cy="102886"/>
            </a:xfrm>
            <a:prstGeom prst="line">
              <a:avLst/>
            </a:prstGeom>
            <a:ln w="19050"/>
          </p:spPr>
          <p:style>
            <a:lnRef idx="1">
              <a:schemeClr val="accent3"/>
            </a:lnRef>
            <a:fillRef idx="0">
              <a:schemeClr val="accent3"/>
            </a:fillRef>
            <a:effectRef idx="0">
              <a:schemeClr val="accent3"/>
            </a:effectRef>
            <a:fontRef idx="minor">
              <a:schemeClr val="tx1"/>
            </a:fontRef>
          </p:style>
        </p:cxnSp>
      </p:grpSp>
      <p:cxnSp>
        <p:nvCxnSpPr>
          <p:cNvPr id="38" name="Straight Connector 37">
            <a:extLst>
              <a:ext uri="{FF2B5EF4-FFF2-40B4-BE49-F238E27FC236}">
                <a16:creationId xmlns:a16="http://schemas.microsoft.com/office/drawing/2014/main" id="{DE1E70EC-BC12-7B9C-A2DB-A75E1C25CEC7}"/>
              </a:ext>
            </a:extLst>
          </p:cNvPr>
          <p:cNvCxnSpPr>
            <a:cxnSpLocks/>
          </p:cNvCxnSpPr>
          <p:nvPr/>
        </p:nvCxnSpPr>
        <p:spPr>
          <a:xfrm>
            <a:off x="2778748" y="5437290"/>
            <a:ext cx="0" cy="102886"/>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40" name="Straight Connector 39">
            <a:extLst>
              <a:ext uri="{FF2B5EF4-FFF2-40B4-BE49-F238E27FC236}">
                <a16:creationId xmlns:a16="http://schemas.microsoft.com/office/drawing/2014/main" id="{667BAE6C-8511-769D-7E84-58790EF275D3}"/>
              </a:ext>
            </a:extLst>
          </p:cNvPr>
          <p:cNvCxnSpPr>
            <a:cxnSpLocks/>
            <a:stCxn id="25" idx="4"/>
          </p:cNvCxnSpPr>
          <p:nvPr/>
        </p:nvCxnSpPr>
        <p:spPr>
          <a:xfrm flipH="1">
            <a:off x="3626803" y="5404196"/>
            <a:ext cx="1" cy="131768"/>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42" name="Straight Connector 41">
            <a:extLst>
              <a:ext uri="{FF2B5EF4-FFF2-40B4-BE49-F238E27FC236}">
                <a16:creationId xmlns:a16="http://schemas.microsoft.com/office/drawing/2014/main" id="{9C4A10B1-64DD-4BF9-CB0F-E55152EC2026}"/>
              </a:ext>
            </a:extLst>
          </p:cNvPr>
          <p:cNvCxnSpPr>
            <a:cxnSpLocks/>
          </p:cNvCxnSpPr>
          <p:nvPr/>
        </p:nvCxnSpPr>
        <p:spPr>
          <a:xfrm>
            <a:off x="4647152" y="5141797"/>
            <a:ext cx="0" cy="394167"/>
          </a:xfrm>
          <a:prstGeom prst="line">
            <a:avLst/>
          </a:prstGeom>
          <a:ln w="19050"/>
        </p:spPr>
        <p:style>
          <a:lnRef idx="1">
            <a:schemeClr val="accent3"/>
          </a:lnRef>
          <a:fillRef idx="0">
            <a:schemeClr val="accent3"/>
          </a:fillRef>
          <a:effectRef idx="0">
            <a:schemeClr val="accent3"/>
          </a:effectRef>
          <a:fontRef idx="minor">
            <a:schemeClr val="tx1"/>
          </a:fontRef>
        </p:style>
      </p:cxnSp>
      <p:grpSp>
        <p:nvGrpSpPr>
          <p:cNvPr id="47" name="Group 46">
            <a:extLst>
              <a:ext uri="{FF2B5EF4-FFF2-40B4-BE49-F238E27FC236}">
                <a16:creationId xmlns:a16="http://schemas.microsoft.com/office/drawing/2014/main" id="{35B45A3E-43C5-5C2A-FB17-4C14161884DF}"/>
              </a:ext>
            </a:extLst>
          </p:cNvPr>
          <p:cNvGrpSpPr/>
          <p:nvPr/>
        </p:nvGrpSpPr>
        <p:grpSpPr>
          <a:xfrm>
            <a:off x="5764339" y="4866076"/>
            <a:ext cx="2409104" cy="187652"/>
            <a:chOff x="2000809" y="5437290"/>
            <a:chExt cx="4286008" cy="102886"/>
          </a:xfrm>
        </p:grpSpPr>
        <p:cxnSp>
          <p:nvCxnSpPr>
            <p:cNvPr id="48" name="Straight Connector 47">
              <a:extLst>
                <a:ext uri="{FF2B5EF4-FFF2-40B4-BE49-F238E27FC236}">
                  <a16:creationId xmlns:a16="http://schemas.microsoft.com/office/drawing/2014/main" id="{76433B54-4110-A760-79E7-E87EC8B82A1B}"/>
                </a:ext>
              </a:extLst>
            </p:cNvPr>
            <p:cNvCxnSpPr>
              <a:cxnSpLocks/>
            </p:cNvCxnSpPr>
            <p:nvPr/>
          </p:nvCxnSpPr>
          <p:spPr>
            <a:xfrm>
              <a:off x="2000809" y="5535964"/>
              <a:ext cx="4286008" cy="0"/>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49" name="Straight Connector 48">
              <a:extLst>
                <a:ext uri="{FF2B5EF4-FFF2-40B4-BE49-F238E27FC236}">
                  <a16:creationId xmlns:a16="http://schemas.microsoft.com/office/drawing/2014/main" id="{662AA80F-FA62-5F93-380C-56B4B02E85C2}"/>
                </a:ext>
              </a:extLst>
            </p:cNvPr>
            <p:cNvCxnSpPr>
              <a:cxnSpLocks/>
            </p:cNvCxnSpPr>
            <p:nvPr/>
          </p:nvCxnSpPr>
          <p:spPr>
            <a:xfrm>
              <a:off x="2000809" y="5437290"/>
              <a:ext cx="0" cy="102886"/>
            </a:xfrm>
            <a:prstGeom prst="line">
              <a:avLst/>
            </a:prstGeom>
            <a:ln w="19050"/>
          </p:spPr>
          <p:style>
            <a:lnRef idx="1">
              <a:schemeClr val="accent3"/>
            </a:lnRef>
            <a:fillRef idx="0">
              <a:schemeClr val="accent3"/>
            </a:fillRef>
            <a:effectRef idx="0">
              <a:schemeClr val="accent3"/>
            </a:effectRef>
            <a:fontRef idx="minor">
              <a:schemeClr val="tx1"/>
            </a:fontRef>
          </p:style>
        </p:cxnSp>
      </p:grpSp>
      <p:grpSp>
        <p:nvGrpSpPr>
          <p:cNvPr id="50" name="Group 49">
            <a:extLst>
              <a:ext uri="{FF2B5EF4-FFF2-40B4-BE49-F238E27FC236}">
                <a16:creationId xmlns:a16="http://schemas.microsoft.com/office/drawing/2014/main" id="{5BE3086B-2506-ECFF-7DBF-B27BA4B29156}"/>
              </a:ext>
            </a:extLst>
          </p:cNvPr>
          <p:cNvGrpSpPr/>
          <p:nvPr/>
        </p:nvGrpSpPr>
        <p:grpSpPr>
          <a:xfrm>
            <a:off x="6870509" y="4226614"/>
            <a:ext cx="2314575" cy="201868"/>
            <a:chOff x="2000809" y="5437290"/>
            <a:chExt cx="4286008" cy="102886"/>
          </a:xfrm>
        </p:grpSpPr>
        <p:cxnSp>
          <p:nvCxnSpPr>
            <p:cNvPr id="51" name="Straight Connector 50">
              <a:extLst>
                <a:ext uri="{FF2B5EF4-FFF2-40B4-BE49-F238E27FC236}">
                  <a16:creationId xmlns:a16="http://schemas.microsoft.com/office/drawing/2014/main" id="{C578CDF8-DABF-CB9F-8052-54D6D849F5A8}"/>
                </a:ext>
              </a:extLst>
            </p:cNvPr>
            <p:cNvCxnSpPr>
              <a:cxnSpLocks/>
            </p:cNvCxnSpPr>
            <p:nvPr/>
          </p:nvCxnSpPr>
          <p:spPr>
            <a:xfrm>
              <a:off x="2000809" y="5535964"/>
              <a:ext cx="4286008" cy="0"/>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52" name="Straight Connector 51">
              <a:extLst>
                <a:ext uri="{FF2B5EF4-FFF2-40B4-BE49-F238E27FC236}">
                  <a16:creationId xmlns:a16="http://schemas.microsoft.com/office/drawing/2014/main" id="{C12B8F67-7F55-E212-5E09-ACA51DD2BAC3}"/>
                </a:ext>
              </a:extLst>
            </p:cNvPr>
            <p:cNvCxnSpPr>
              <a:cxnSpLocks/>
            </p:cNvCxnSpPr>
            <p:nvPr/>
          </p:nvCxnSpPr>
          <p:spPr>
            <a:xfrm>
              <a:off x="2000809" y="5437290"/>
              <a:ext cx="0" cy="102886"/>
            </a:xfrm>
            <a:prstGeom prst="line">
              <a:avLst/>
            </a:prstGeom>
            <a:ln w="19050"/>
          </p:spPr>
          <p:style>
            <a:lnRef idx="1">
              <a:schemeClr val="accent3"/>
            </a:lnRef>
            <a:fillRef idx="0">
              <a:schemeClr val="accent3"/>
            </a:fillRef>
            <a:effectRef idx="0">
              <a:schemeClr val="accent3"/>
            </a:effectRef>
            <a:fontRef idx="minor">
              <a:schemeClr val="tx1"/>
            </a:fontRef>
          </p:style>
        </p:cxnSp>
      </p:grpSp>
      <p:grpSp>
        <p:nvGrpSpPr>
          <p:cNvPr id="53" name="Group 52">
            <a:extLst>
              <a:ext uri="{FF2B5EF4-FFF2-40B4-BE49-F238E27FC236}">
                <a16:creationId xmlns:a16="http://schemas.microsoft.com/office/drawing/2014/main" id="{F6AF796B-B55E-893D-472F-9B592AF25F4D}"/>
              </a:ext>
            </a:extLst>
          </p:cNvPr>
          <p:cNvGrpSpPr/>
          <p:nvPr/>
        </p:nvGrpSpPr>
        <p:grpSpPr>
          <a:xfrm>
            <a:off x="7802802" y="3459991"/>
            <a:ext cx="2314575" cy="201868"/>
            <a:chOff x="2000809" y="5437290"/>
            <a:chExt cx="4286008" cy="102886"/>
          </a:xfrm>
        </p:grpSpPr>
        <p:cxnSp>
          <p:nvCxnSpPr>
            <p:cNvPr id="54" name="Straight Connector 53">
              <a:extLst>
                <a:ext uri="{FF2B5EF4-FFF2-40B4-BE49-F238E27FC236}">
                  <a16:creationId xmlns:a16="http://schemas.microsoft.com/office/drawing/2014/main" id="{B69B510A-3FA0-5F7D-3288-05E28E1B5D90}"/>
                </a:ext>
              </a:extLst>
            </p:cNvPr>
            <p:cNvCxnSpPr>
              <a:cxnSpLocks/>
            </p:cNvCxnSpPr>
            <p:nvPr/>
          </p:nvCxnSpPr>
          <p:spPr>
            <a:xfrm>
              <a:off x="2000809" y="5535964"/>
              <a:ext cx="4286008" cy="0"/>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55" name="Straight Connector 54">
              <a:extLst>
                <a:ext uri="{FF2B5EF4-FFF2-40B4-BE49-F238E27FC236}">
                  <a16:creationId xmlns:a16="http://schemas.microsoft.com/office/drawing/2014/main" id="{AD94F0FC-6978-C834-98FC-BFF5DBC45D44}"/>
                </a:ext>
              </a:extLst>
            </p:cNvPr>
            <p:cNvCxnSpPr>
              <a:cxnSpLocks/>
            </p:cNvCxnSpPr>
            <p:nvPr/>
          </p:nvCxnSpPr>
          <p:spPr>
            <a:xfrm>
              <a:off x="2000809" y="5437290"/>
              <a:ext cx="0" cy="102886"/>
            </a:xfrm>
            <a:prstGeom prst="line">
              <a:avLst/>
            </a:prstGeom>
            <a:ln w="19050"/>
          </p:spPr>
          <p:style>
            <a:lnRef idx="1">
              <a:schemeClr val="accent3"/>
            </a:lnRef>
            <a:fillRef idx="0">
              <a:schemeClr val="accent3"/>
            </a:fillRef>
            <a:effectRef idx="0">
              <a:schemeClr val="accent3"/>
            </a:effectRef>
            <a:fontRef idx="minor">
              <a:schemeClr val="tx1"/>
            </a:fontRef>
          </p:style>
        </p:cxnSp>
      </p:grpSp>
      <p:cxnSp>
        <p:nvCxnSpPr>
          <p:cNvPr id="61" name="Straight Arrow Connector 60">
            <a:extLst>
              <a:ext uri="{FF2B5EF4-FFF2-40B4-BE49-F238E27FC236}">
                <a16:creationId xmlns:a16="http://schemas.microsoft.com/office/drawing/2014/main" id="{83A42201-AB91-5CC1-4C77-946639A8131A}"/>
              </a:ext>
            </a:extLst>
          </p:cNvPr>
          <p:cNvCxnSpPr>
            <a:cxnSpLocks/>
          </p:cNvCxnSpPr>
          <p:nvPr/>
        </p:nvCxnSpPr>
        <p:spPr>
          <a:xfrm>
            <a:off x="1646154" y="1775332"/>
            <a:ext cx="3518808"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FE0C264-616E-3A2B-E371-275EE1853B55}"/>
              </a:ext>
            </a:extLst>
          </p:cNvPr>
          <p:cNvCxnSpPr>
            <a:cxnSpLocks/>
          </p:cNvCxnSpPr>
          <p:nvPr/>
        </p:nvCxnSpPr>
        <p:spPr>
          <a:xfrm>
            <a:off x="5235121" y="1782366"/>
            <a:ext cx="5191579"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8616E366-0706-D1C2-014C-9E5A4DB054D3}"/>
              </a:ext>
            </a:extLst>
          </p:cNvPr>
          <p:cNvSpPr/>
          <p:nvPr/>
        </p:nvSpPr>
        <p:spPr>
          <a:xfrm>
            <a:off x="7204201" y="2285337"/>
            <a:ext cx="1188720" cy="1188720"/>
          </a:xfrm>
          <a:prstGeom prst="ellipse">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48D587F-F712-FDB9-3B87-F7CD6C80E00C}"/>
              </a:ext>
            </a:extLst>
          </p:cNvPr>
          <p:cNvSpPr>
            <a:spLocks noChangeAspect="1"/>
          </p:cNvSpPr>
          <p:nvPr/>
        </p:nvSpPr>
        <p:spPr>
          <a:xfrm>
            <a:off x="6378537" y="3372172"/>
            <a:ext cx="977232" cy="974329"/>
          </a:xfrm>
          <a:prstGeom prst="ellipse">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D975D48-4F9D-EFD6-A003-3745793A6465}"/>
              </a:ext>
            </a:extLst>
          </p:cNvPr>
          <p:cNvSpPr>
            <a:spLocks noChangeAspect="1"/>
          </p:cNvSpPr>
          <p:nvPr/>
        </p:nvSpPr>
        <p:spPr>
          <a:xfrm>
            <a:off x="5344180" y="4128971"/>
            <a:ext cx="840319" cy="837823"/>
          </a:xfrm>
          <a:prstGeom prst="ellipse">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57E0A12-3E49-F6FF-A8C8-2398F04D99A6}"/>
              </a:ext>
            </a:extLst>
          </p:cNvPr>
          <p:cNvSpPr>
            <a:spLocks noChangeAspect="1"/>
          </p:cNvSpPr>
          <p:nvPr/>
        </p:nvSpPr>
        <p:spPr>
          <a:xfrm>
            <a:off x="4312410" y="4590356"/>
            <a:ext cx="669484" cy="667495"/>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2BF9C59-AE1E-3454-6B7F-203B192C841B}"/>
              </a:ext>
            </a:extLst>
          </p:cNvPr>
          <p:cNvSpPr>
            <a:spLocks noChangeAspect="1"/>
          </p:cNvSpPr>
          <p:nvPr/>
        </p:nvSpPr>
        <p:spPr>
          <a:xfrm>
            <a:off x="3375792" y="4903664"/>
            <a:ext cx="502023" cy="5005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81D126D-AEF9-C558-20BE-4A2F2E29450A}"/>
              </a:ext>
            </a:extLst>
          </p:cNvPr>
          <p:cNvSpPr>
            <a:spLocks noChangeAspect="1"/>
          </p:cNvSpPr>
          <p:nvPr/>
        </p:nvSpPr>
        <p:spPr>
          <a:xfrm>
            <a:off x="2585808" y="5069165"/>
            <a:ext cx="398580" cy="397396"/>
          </a:xfrm>
          <a:prstGeom prst="ellipse">
            <a:avLst/>
          </a:prstGeom>
          <a:solidFill>
            <a:srgbClr val="E6EFF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2" name="Title 4">
            <a:extLst>
              <a:ext uri="{FF2B5EF4-FFF2-40B4-BE49-F238E27FC236}">
                <a16:creationId xmlns:a16="http://schemas.microsoft.com/office/drawing/2014/main" id="{1408580A-E92E-4B4B-EFF3-2A6D498D1744}"/>
              </a:ext>
            </a:extLst>
          </p:cNvPr>
          <p:cNvSpPr txBox="1">
            <a:spLocks/>
          </p:cNvSpPr>
          <p:nvPr/>
        </p:nvSpPr>
        <p:spPr>
          <a:xfrm>
            <a:off x="914400" y="2125980"/>
            <a:ext cx="10363200" cy="677108"/>
          </a:xfrm>
          <a:prstGeom prst="rect">
            <a:avLst/>
          </a:prstGeom>
          <a:noFill/>
          <a:ln>
            <a:noFill/>
          </a:ln>
        </p:spPr>
        <p:txBody>
          <a:bodyPr spcFirstLastPara="1" wrap="square" lIns="121900" tIns="121900" rIns="121900" bIns="121900"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r>
              <a:rPr lang="en-US" sz="4400" b="1" dirty="0">
                <a:solidFill>
                  <a:srgbClr val="2663BC"/>
                </a:solidFill>
                <a:latin typeface="Söhne"/>
              </a:rPr>
              <a:t>Importance of Data Visualization</a:t>
            </a:r>
          </a:p>
        </p:txBody>
      </p:sp>
      <p:sp>
        <p:nvSpPr>
          <p:cNvPr id="3" name="Subtitle 5">
            <a:extLst>
              <a:ext uri="{FF2B5EF4-FFF2-40B4-BE49-F238E27FC236}">
                <a16:creationId xmlns:a16="http://schemas.microsoft.com/office/drawing/2014/main" id="{64DD4A0F-2104-8836-BC5E-956B441D16D7}"/>
              </a:ext>
            </a:extLst>
          </p:cNvPr>
          <p:cNvSpPr txBox="1">
            <a:spLocks/>
          </p:cNvSpPr>
          <p:nvPr/>
        </p:nvSpPr>
        <p:spPr>
          <a:xfrm>
            <a:off x="1828800" y="3059668"/>
            <a:ext cx="8534400" cy="369332"/>
          </a:xfrm>
          <a:prstGeom prst="rect">
            <a:avLst/>
          </a:prstGeom>
        </p:spPr>
        <p:txBody>
          <a:bodyPr wrap="square" lIns="0" tIns="0" rIns="0" bIns="0">
            <a:spAutoFit/>
          </a:bodyPr>
          <a:lstStyle>
            <a:lvl1pPr marL="0">
              <a:defRPr sz="2200" b="0" i="0">
                <a:solidFill>
                  <a:srgbClr val="31313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Let’s see a few examples</a:t>
            </a:r>
            <a:endParaRPr kumimoji="0" lang="en-US" sz="2200" b="0" i="0" u="none" strike="noStrike" kern="0" cap="none" spc="0" normalizeH="0" baseline="0" noProof="0" dirty="0">
              <a:ln>
                <a:noFill/>
              </a:ln>
              <a:solidFill>
                <a:srgbClr val="FFC000"/>
              </a:solidFill>
              <a:effectLst/>
              <a:uLnTx/>
              <a:uFillTx/>
              <a:latin typeface="Carlito"/>
              <a:ea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228600" y="59830"/>
            <a:ext cx="11963400" cy="627746"/>
          </a:xfrm>
          <a:prstGeom prst="rect">
            <a:avLst/>
          </a:prstGeom>
          <a:noFill/>
          <a:ln>
            <a:noFill/>
          </a:ln>
        </p:spPr>
        <p:txBody>
          <a:bodyPr spcFirstLastPara="1" wrap="square" lIns="0" tIns="12075" rIns="0" bIns="0" anchor="t" anchorCtr="0">
            <a:spAutoFit/>
          </a:bodyPr>
          <a:lstStyle/>
          <a:p>
            <a:pPr marL="12700" lvl="0" indent="0" algn="l" rtl="0">
              <a:lnSpc>
                <a:spcPct val="100000"/>
              </a:lnSpc>
              <a:spcBef>
                <a:spcPts val="0"/>
              </a:spcBef>
              <a:spcAft>
                <a:spcPts val="0"/>
              </a:spcAft>
              <a:buNone/>
            </a:pPr>
            <a:r>
              <a:rPr lang="en-US" sz="4000" dirty="0">
                <a:latin typeface="Arial"/>
                <a:ea typeface="Arial"/>
                <a:cs typeface="Arial"/>
                <a:sym typeface="Arial"/>
              </a:rPr>
              <a:t>Instructor: Michael Dupin, PhD</a:t>
            </a:r>
            <a:endParaRPr sz="4000" dirty="0">
              <a:latin typeface="Arial"/>
              <a:ea typeface="Arial"/>
              <a:cs typeface="Arial"/>
              <a:sym typeface="Arial"/>
            </a:endParaRPr>
          </a:p>
        </p:txBody>
      </p:sp>
      <p:sp>
        <p:nvSpPr>
          <p:cNvPr id="105" name="Google Shape;105;p21"/>
          <p:cNvSpPr txBox="1"/>
          <p:nvPr/>
        </p:nvSpPr>
        <p:spPr>
          <a:xfrm>
            <a:off x="856796" y="3848500"/>
            <a:ext cx="1212400" cy="782265"/>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n-US" sz="1900" dirty="0">
                <a:solidFill>
                  <a:srgbClr val="595959"/>
                </a:solidFill>
                <a:latin typeface="Arial Narrow"/>
                <a:ea typeface="Arial Narrow"/>
                <a:cs typeface="Arial Narrow"/>
                <a:sym typeface="Arial Narrow"/>
              </a:rPr>
              <a:t>Nuclear Physics</a:t>
            </a:r>
            <a:endParaRPr sz="1900" dirty="0">
              <a:solidFill>
                <a:srgbClr val="595959"/>
              </a:solidFill>
              <a:latin typeface="Arial Narrow"/>
              <a:ea typeface="Arial Narrow"/>
              <a:cs typeface="Arial Narrow"/>
              <a:sym typeface="Arial Narrow"/>
            </a:endParaRPr>
          </a:p>
          <a:p>
            <a:pPr marL="0" marR="0" lvl="0" indent="0" algn="ctr" rtl="0">
              <a:lnSpc>
                <a:spcPct val="100000"/>
              </a:lnSpc>
              <a:spcBef>
                <a:spcPts val="0"/>
              </a:spcBef>
              <a:spcAft>
                <a:spcPts val="0"/>
              </a:spcAft>
              <a:buNone/>
            </a:pPr>
            <a:r>
              <a:rPr lang="en-US" sz="1200" dirty="0">
                <a:solidFill>
                  <a:srgbClr val="595959"/>
                </a:solidFill>
                <a:latin typeface="Arial Narrow"/>
                <a:ea typeface="Arial Narrow"/>
                <a:cs typeface="Arial Narrow"/>
                <a:sym typeface="Arial Narrow"/>
              </a:rPr>
              <a:t>BS</a:t>
            </a:r>
            <a:endParaRPr sz="1200" dirty="0">
              <a:solidFill>
                <a:srgbClr val="595959"/>
              </a:solidFill>
              <a:latin typeface="Arial Narrow"/>
              <a:ea typeface="Arial Narrow"/>
              <a:cs typeface="Arial Narrow"/>
              <a:sym typeface="Arial Narrow"/>
            </a:endParaRPr>
          </a:p>
        </p:txBody>
      </p:sp>
      <p:sp>
        <p:nvSpPr>
          <p:cNvPr id="106" name="Google Shape;106;p21"/>
          <p:cNvSpPr txBox="1"/>
          <p:nvPr/>
        </p:nvSpPr>
        <p:spPr>
          <a:xfrm>
            <a:off x="2099714" y="3842088"/>
            <a:ext cx="1348800" cy="795089"/>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None/>
            </a:pPr>
            <a:r>
              <a:rPr lang="en-US" sz="1900" dirty="0">
                <a:solidFill>
                  <a:srgbClr val="595959"/>
                </a:solidFill>
                <a:latin typeface="Arial Narrow"/>
                <a:ea typeface="Arial Narrow"/>
                <a:cs typeface="Arial Narrow"/>
                <a:sym typeface="Arial Narrow"/>
              </a:rPr>
              <a:t>Electronics/ Design</a:t>
            </a:r>
            <a:endParaRPr sz="1500" dirty="0"/>
          </a:p>
          <a:p>
            <a:pPr marL="12700" marR="0" lvl="0" indent="0" algn="ctr" rtl="0">
              <a:lnSpc>
                <a:spcPct val="100000"/>
              </a:lnSpc>
              <a:spcBef>
                <a:spcPts val="100"/>
              </a:spcBef>
              <a:spcAft>
                <a:spcPts val="0"/>
              </a:spcAft>
              <a:buNone/>
            </a:pPr>
            <a:r>
              <a:rPr lang="en-US" sz="1200" dirty="0">
                <a:solidFill>
                  <a:srgbClr val="595959"/>
                </a:solidFill>
                <a:latin typeface="Arial Narrow"/>
                <a:ea typeface="Arial Narrow"/>
                <a:cs typeface="Arial Narrow"/>
                <a:sym typeface="Arial Narrow"/>
              </a:rPr>
              <a:t>BS</a:t>
            </a:r>
            <a:endParaRPr sz="1200" dirty="0">
              <a:solidFill>
                <a:srgbClr val="595959"/>
              </a:solidFill>
              <a:latin typeface="Arial Narrow"/>
              <a:ea typeface="Arial Narrow"/>
              <a:cs typeface="Arial Narrow"/>
              <a:sym typeface="Arial Narrow"/>
            </a:endParaRPr>
          </a:p>
        </p:txBody>
      </p:sp>
      <p:sp>
        <p:nvSpPr>
          <p:cNvPr id="107" name="Google Shape;107;p21"/>
          <p:cNvSpPr txBox="1"/>
          <p:nvPr/>
        </p:nvSpPr>
        <p:spPr>
          <a:xfrm>
            <a:off x="11455145" y="6461002"/>
            <a:ext cx="77600" cy="136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800">
                <a:solidFill>
                  <a:srgbClr val="404040"/>
                </a:solidFill>
                <a:latin typeface="Calibri"/>
                <a:ea typeface="Calibri"/>
                <a:cs typeface="Calibri"/>
                <a:sym typeface="Calibri"/>
              </a:rPr>
              <a:t>3</a:t>
            </a:r>
            <a:endParaRPr sz="800">
              <a:solidFill>
                <a:schemeClr val="dk1"/>
              </a:solidFill>
              <a:latin typeface="Calibri"/>
              <a:ea typeface="Calibri"/>
              <a:cs typeface="Calibri"/>
              <a:sym typeface="Calibri"/>
            </a:endParaRPr>
          </a:p>
        </p:txBody>
      </p:sp>
      <p:sp>
        <p:nvSpPr>
          <p:cNvPr id="108" name="Google Shape;108;p21"/>
          <p:cNvSpPr txBox="1"/>
          <p:nvPr/>
        </p:nvSpPr>
        <p:spPr>
          <a:xfrm>
            <a:off x="3479032" y="3848500"/>
            <a:ext cx="1598400" cy="782265"/>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None/>
            </a:pPr>
            <a:r>
              <a:rPr lang="en-US" sz="1900" dirty="0">
                <a:solidFill>
                  <a:srgbClr val="595959"/>
                </a:solidFill>
                <a:latin typeface="Arial Narrow"/>
                <a:ea typeface="Arial Narrow"/>
                <a:cs typeface="Arial Narrow"/>
                <a:sym typeface="Arial Narrow"/>
              </a:rPr>
              <a:t>Computational Fluid Dynamics</a:t>
            </a:r>
            <a:endParaRPr sz="1200" dirty="0">
              <a:solidFill>
                <a:srgbClr val="595959"/>
              </a:solidFill>
              <a:latin typeface="Arial Narrow"/>
              <a:ea typeface="Arial Narrow"/>
              <a:cs typeface="Arial Narrow"/>
              <a:sym typeface="Arial Narrow"/>
            </a:endParaRPr>
          </a:p>
          <a:p>
            <a:pPr marL="12700" marR="0" lvl="0" indent="0" algn="ctr" rtl="0">
              <a:lnSpc>
                <a:spcPct val="100000"/>
              </a:lnSpc>
              <a:spcBef>
                <a:spcPts val="0"/>
              </a:spcBef>
              <a:spcAft>
                <a:spcPts val="0"/>
              </a:spcAft>
              <a:buNone/>
            </a:pPr>
            <a:r>
              <a:rPr lang="en-US" sz="1200" dirty="0">
                <a:solidFill>
                  <a:srgbClr val="595959"/>
                </a:solidFill>
                <a:latin typeface="Arial Narrow"/>
                <a:ea typeface="Arial Narrow"/>
                <a:cs typeface="Arial Narrow"/>
                <a:sym typeface="Arial Narrow"/>
              </a:rPr>
              <a:t>PhD</a:t>
            </a:r>
            <a:endParaRPr sz="1200" dirty="0">
              <a:solidFill>
                <a:srgbClr val="595959"/>
              </a:solidFill>
              <a:latin typeface="Arial Narrow"/>
              <a:ea typeface="Arial Narrow"/>
              <a:cs typeface="Arial Narrow"/>
              <a:sym typeface="Arial Narrow"/>
            </a:endParaRPr>
          </a:p>
        </p:txBody>
      </p:sp>
      <p:sp>
        <p:nvSpPr>
          <p:cNvPr id="110" name="Google Shape;110;p21"/>
          <p:cNvSpPr txBox="1"/>
          <p:nvPr/>
        </p:nvSpPr>
        <p:spPr>
          <a:xfrm>
            <a:off x="5107950" y="3848500"/>
            <a:ext cx="1448000" cy="782265"/>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None/>
            </a:pPr>
            <a:r>
              <a:rPr lang="en-US" sz="1900" dirty="0">
                <a:solidFill>
                  <a:srgbClr val="595959"/>
                </a:solidFill>
                <a:latin typeface="Arial Narrow"/>
                <a:ea typeface="Arial Narrow"/>
                <a:cs typeface="Arial Narrow"/>
                <a:sym typeface="Arial Narrow"/>
              </a:rPr>
              <a:t>Oncology Modeling</a:t>
            </a:r>
          </a:p>
          <a:p>
            <a:pPr marL="12700" marR="0" lvl="0" indent="0" algn="ctr" rtl="0">
              <a:lnSpc>
                <a:spcPct val="100000"/>
              </a:lnSpc>
              <a:spcBef>
                <a:spcPts val="0"/>
              </a:spcBef>
              <a:spcAft>
                <a:spcPts val="0"/>
              </a:spcAft>
              <a:buNone/>
            </a:pPr>
            <a:r>
              <a:rPr lang="en-US" sz="1200" dirty="0" err="1">
                <a:solidFill>
                  <a:srgbClr val="595959"/>
                </a:solidFill>
                <a:latin typeface="Arial Narrow"/>
                <a:ea typeface="Arial Narrow"/>
                <a:cs typeface="Arial Narrow"/>
                <a:sym typeface="Arial Narrow"/>
              </a:rPr>
              <a:t>PostDoc</a:t>
            </a:r>
            <a:endParaRPr sz="1200" dirty="0">
              <a:solidFill>
                <a:srgbClr val="595959"/>
              </a:solidFill>
              <a:latin typeface="Arial Narrow"/>
              <a:ea typeface="Arial Narrow"/>
              <a:cs typeface="Arial Narrow"/>
              <a:sym typeface="Arial Narrow"/>
            </a:endParaRPr>
          </a:p>
        </p:txBody>
      </p:sp>
      <p:sp>
        <p:nvSpPr>
          <p:cNvPr id="115" name="Google Shape;115;p21"/>
          <p:cNvSpPr txBox="1"/>
          <p:nvPr/>
        </p:nvSpPr>
        <p:spPr>
          <a:xfrm>
            <a:off x="9878694" y="3988281"/>
            <a:ext cx="2124000" cy="502702"/>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None/>
            </a:pPr>
            <a:r>
              <a:rPr lang="en-US" sz="1900" dirty="0">
                <a:solidFill>
                  <a:srgbClr val="595959"/>
                </a:solidFill>
                <a:latin typeface="Arial Narrow"/>
                <a:ea typeface="Arial Narrow"/>
                <a:cs typeface="Arial Narrow"/>
                <a:sym typeface="Arial Narrow"/>
              </a:rPr>
              <a:t>Data Science </a:t>
            </a:r>
          </a:p>
          <a:p>
            <a:pPr marL="12700" marR="0" lvl="0" indent="0" algn="ctr" rtl="0">
              <a:lnSpc>
                <a:spcPct val="100000"/>
              </a:lnSpc>
              <a:spcBef>
                <a:spcPts val="100"/>
              </a:spcBef>
              <a:spcAft>
                <a:spcPts val="0"/>
              </a:spcAft>
              <a:buNone/>
            </a:pPr>
            <a:r>
              <a:rPr lang="en-US" sz="1200" dirty="0">
                <a:solidFill>
                  <a:srgbClr val="595959"/>
                </a:solidFill>
                <a:latin typeface="Arial Narrow"/>
                <a:ea typeface="Arial Narrow"/>
                <a:cs typeface="Arial Narrow"/>
                <a:sym typeface="Arial Narrow"/>
              </a:rPr>
              <a:t>Director</a:t>
            </a:r>
            <a:endParaRPr sz="1200" dirty="0">
              <a:solidFill>
                <a:srgbClr val="595959"/>
              </a:solidFill>
              <a:latin typeface="Arial Narrow"/>
              <a:ea typeface="Arial Narrow"/>
              <a:cs typeface="Arial Narrow"/>
              <a:sym typeface="Arial Narrow"/>
            </a:endParaRPr>
          </a:p>
        </p:txBody>
      </p:sp>
      <p:sp>
        <p:nvSpPr>
          <p:cNvPr id="117" name="Google Shape;117;p21"/>
          <p:cNvSpPr txBox="1"/>
          <p:nvPr/>
        </p:nvSpPr>
        <p:spPr>
          <a:xfrm>
            <a:off x="2162398" y="1513724"/>
            <a:ext cx="30972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900" u="sng" dirty="0">
                <a:solidFill>
                  <a:schemeClr val="hlink"/>
                </a:solidFill>
                <a:latin typeface="Arial"/>
                <a:ea typeface="Arial"/>
                <a:cs typeface="Arial"/>
                <a:sym typeface="Arial"/>
                <a:hlinkClick r:id="rId3"/>
              </a:rPr>
              <a:t>DupinM@merrimack.edu</a:t>
            </a:r>
            <a:endParaRPr lang="en-US" sz="1900" u="sng" dirty="0">
              <a:solidFill>
                <a:schemeClr val="hlink"/>
              </a:solidFill>
              <a:latin typeface="Arial"/>
              <a:ea typeface="Arial"/>
              <a:cs typeface="Arial"/>
              <a:sym typeface="Arial"/>
            </a:endParaRPr>
          </a:p>
          <a:p>
            <a:pPr marL="0" marR="0" lvl="0" indent="0" algn="l" rtl="0">
              <a:spcBef>
                <a:spcPts val="0"/>
              </a:spcBef>
              <a:spcAft>
                <a:spcPts val="0"/>
              </a:spcAft>
              <a:buNone/>
            </a:pPr>
            <a:endParaRPr lang="en-US" sz="700" i="1" dirty="0">
              <a:solidFill>
                <a:schemeClr val="tx1"/>
              </a:solidFill>
            </a:endParaRPr>
          </a:p>
          <a:p>
            <a:pPr marL="0" marR="0" lvl="0" indent="0" algn="l" rtl="0">
              <a:spcBef>
                <a:spcPts val="0"/>
              </a:spcBef>
              <a:spcAft>
                <a:spcPts val="0"/>
              </a:spcAft>
              <a:buNone/>
            </a:pPr>
            <a:r>
              <a:rPr lang="en-US" i="1" dirty="0">
                <a:solidFill>
                  <a:schemeClr val="tx1"/>
                </a:solidFill>
              </a:rPr>
              <a:t>Hingham, MA</a:t>
            </a:r>
            <a:r>
              <a:rPr lang="en-US" i="1" dirty="0">
                <a:solidFill>
                  <a:schemeClr val="tx1"/>
                </a:solidFill>
                <a:latin typeface="Arial"/>
                <a:ea typeface="Arial"/>
                <a:cs typeface="Arial"/>
                <a:sym typeface="Arial"/>
              </a:rPr>
              <a:t> </a:t>
            </a:r>
            <a:endParaRPr sz="1100" i="1" dirty="0">
              <a:solidFill>
                <a:schemeClr val="tx1"/>
              </a:solidFill>
            </a:endParaRPr>
          </a:p>
        </p:txBody>
      </p:sp>
      <p:sp>
        <p:nvSpPr>
          <p:cNvPr id="118" name="Google Shape;118;p21"/>
          <p:cNvSpPr txBox="1"/>
          <p:nvPr/>
        </p:nvSpPr>
        <p:spPr>
          <a:xfrm>
            <a:off x="915614" y="4919554"/>
            <a:ext cx="1095200" cy="305212"/>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n-US" sz="1900" dirty="0">
                <a:solidFill>
                  <a:srgbClr val="595959"/>
                </a:solidFill>
                <a:latin typeface="Arial Narrow"/>
                <a:ea typeface="Arial Narrow"/>
                <a:cs typeface="Arial Narrow"/>
                <a:sym typeface="Arial Narrow"/>
              </a:rPr>
              <a:t>Pre-2005</a:t>
            </a:r>
            <a:endParaRPr lang="en-US" sz="1200" dirty="0">
              <a:solidFill>
                <a:srgbClr val="595959"/>
              </a:solidFill>
              <a:latin typeface="Arial Narrow"/>
              <a:ea typeface="Arial Narrow"/>
              <a:cs typeface="Arial Narrow"/>
              <a:sym typeface="Arial Narrow"/>
            </a:endParaRPr>
          </a:p>
        </p:txBody>
      </p:sp>
      <p:sp>
        <p:nvSpPr>
          <p:cNvPr id="119" name="Google Shape;119;p21"/>
          <p:cNvSpPr txBox="1"/>
          <p:nvPr/>
        </p:nvSpPr>
        <p:spPr>
          <a:xfrm>
            <a:off x="2247104" y="4919554"/>
            <a:ext cx="1095200" cy="305212"/>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n-US" sz="1900" dirty="0">
                <a:solidFill>
                  <a:srgbClr val="595959"/>
                </a:solidFill>
                <a:latin typeface="Arial Narrow"/>
                <a:ea typeface="Arial Narrow"/>
                <a:cs typeface="Arial Narrow"/>
                <a:sym typeface="Arial Narrow"/>
              </a:rPr>
              <a:t>Pre-2005</a:t>
            </a:r>
            <a:endParaRPr sz="1200" dirty="0">
              <a:solidFill>
                <a:srgbClr val="595959"/>
              </a:solidFill>
              <a:latin typeface="Arial Narrow"/>
              <a:ea typeface="Arial Narrow"/>
              <a:cs typeface="Arial Narrow"/>
              <a:sym typeface="Arial Narrow"/>
            </a:endParaRPr>
          </a:p>
        </p:txBody>
      </p:sp>
      <p:sp>
        <p:nvSpPr>
          <p:cNvPr id="120" name="Google Shape;120;p21"/>
          <p:cNvSpPr txBox="1"/>
          <p:nvPr/>
        </p:nvSpPr>
        <p:spPr>
          <a:xfrm>
            <a:off x="3555114" y="4919554"/>
            <a:ext cx="1095200" cy="305212"/>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n-US" sz="1900" dirty="0">
                <a:solidFill>
                  <a:srgbClr val="595959"/>
                </a:solidFill>
                <a:latin typeface="Arial Narrow"/>
                <a:ea typeface="Arial Narrow"/>
                <a:cs typeface="Arial Narrow"/>
                <a:sym typeface="Arial Narrow"/>
              </a:rPr>
              <a:t>Pre-2005</a:t>
            </a:r>
            <a:endParaRPr lang="en-US" sz="1200" dirty="0">
              <a:solidFill>
                <a:srgbClr val="595959"/>
              </a:solidFill>
              <a:latin typeface="Arial Narrow"/>
              <a:ea typeface="Arial Narrow"/>
              <a:cs typeface="Arial Narrow"/>
              <a:sym typeface="Arial Narrow"/>
            </a:endParaRPr>
          </a:p>
        </p:txBody>
      </p:sp>
      <p:sp>
        <p:nvSpPr>
          <p:cNvPr id="121" name="Google Shape;121;p21"/>
          <p:cNvSpPr txBox="1"/>
          <p:nvPr/>
        </p:nvSpPr>
        <p:spPr>
          <a:xfrm>
            <a:off x="5354128" y="4919554"/>
            <a:ext cx="1095200" cy="597599"/>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n-US" sz="1900" dirty="0">
                <a:solidFill>
                  <a:srgbClr val="595959"/>
                </a:solidFill>
                <a:latin typeface="Arial Narrow"/>
                <a:ea typeface="Arial Narrow"/>
                <a:cs typeface="Arial Narrow"/>
                <a:sym typeface="Arial Narrow"/>
              </a:rPr>
              <a:t>Pre 2005-2008</a:t>
            </a:r>
            <a:endParaRPr sz="1200" dirty="0">
              <a:solidFill>
                <a:srgbClr val="595959"/>
              </a:solidFill>
              <a:latin typeface="Arial Narrow"/>
              <a:ea typeface="Arial Narrow"/>
              <a:cs typeface="Arial Narrow"/>
              <a:sym typeface="Arial Narrow"/>
            </a:endParaRPr>
          </a:p>
        </p:txBody>
      </p:sp>
      <p:sp>
        <p:nvSpPr>
          <p:cNvPr id="122" name="Google Shape;122;p21"/>
          <p:cNvSpPr txBox="1"/>
          <p:nvPr/>
        </p:nvSpPr>
        <p:spPr>
          <a:xfrm>
            <a:off x="10437545" y="4919554"/>
            <a:ext cx="1095200" cy="305212"/>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n-US" sz="1900" dirty="0">
                <a:solidFill>
                  <a:srgbClr val="595959"/>
                </a:solidFill>
                <a:latin typeface="Arial Narrow"/>
                <a:ea typeface="Arial Narrow"/>
                <a:cs typeface="Arial Narrow"/>
                <a:sym typeface="Arial Narrow"/>
              </a:rPr>
              <a:t>2020 -</a:t>
            </a:r>
            <a:endParaRPr sz="1200" dirty="0">
              <a:solidFill>
                <a:srgbClr val="595959"/>
              </a:solidFill>
              <a:latin typeface="Arial Narrow"/>
              <a:ea typeface="Arial Narrow"/>
              <a:cs typeface="Arial Narrow"/>
              <a:sym typeface="Arial Narrow"/>
            </a:endParaRPr>
          </a:p>
        </p:txBody>
      </p:sp>
      <p:cxnSp>
        <p:nvCxnSpPr>
          <p:cNvPr id="123" name="Google Shape;123;p21"/>
          <p:cNvCxnSpPr/>
          <p:nvPr/>
        </p:nvCxnSpPr>
        <p:spPr>
          <a:xfrm>
            <a:off x="558629" y="3725832"/>
            <a:ext cx="10896800" cy="0"/>
          </a:xfrm>
          <a:prstGeom prst="straightConnector1">
            <a:avLst/>
          </a:prstGeom>
          <a:noFill/>
          <a:ln w="9525" cap="flat" cmpd="sng">
            <a:solidFill>
              <a:srgbClr val="595959"/>
            </a:solidFill>
            <a:prstDash val="solid"/>
            <a:round/>
            <a:headEnd type="none" w="sm" len="sm"/>
            <a:tailEnd type="none" w="sm" len="sm"/>
          </a:ln>
        </p:spPr>
      </p:cxnSp>
      <p:cxnSp>
        <p:nvCxnSpPr>
          <p:cNvPr id="124" name="Google Shape;124;p21"/>
          <p:cNvCxnSpPr/>
          <p:nvPr/>
        </p:nvCxnSpPr>
        <p:spPr>
          <a:xfrm>
            <a:off x="558629" y="4831376"/>
            <a:ext cx="10896800" cy="0"/>
          </a:xfrm>
          <a:prstGeom prst="straightConnector1">
            <a:avLst/>
          </a:prstGeom>
          <a:noFill/>
          <a:ln w="9525" cap="flat" cmpd="sng">
            <a:solidFill>
              <a:srgbClr val="595959"/>
            </a:solidFill>
            <a:prstDash val="solid"/>
            <a:round/>
            <a:headEnd type="none" w="sm" len="sm"/>
            <a:tailEnd type="none" w="sm" len="sm"/>
          </a:ln>
        </p:spPr>
      </p:cxnSp>
      <p:sp>
        <p:nvSpPr>
          <p:cNvPr id="126" name="Google Shape;126;p21"/>
          <p:cNvSpPr txBox="1"/>
          <p:nvPr/>
        </p:nvSpPr>
        <p:spPr>
          <a:xfrm>
            <a:off x="6586468" y="4002388"/>
            <a:ext cx="3261709" cy="474489"/>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None/>
            </a:pPr>
            <a:r>
              <a:rPr lang="en-US" sz="1900" dirty="0">
                <a:solidFill>
                  <a:srgbClr val="595959"/>
                </a:solidFill>
                <a:latin typeface="Arial Narrow"/>
                <a:ea typeface="Arial Narrow"/>
                <a:cs typeface="Arial Narrow"/>
                <a:sym typeface="Arial Narrow"/>
              </a:rPr>
              <a:t>Risk Modeling and Forecasting</a:t>
            </a:r>
            <a:br>
              <a:rPr lang="en-US" sz="1900" dirty="0">
                <a:solidFill>
                  <a:srgbClr val="595959"/>
                </a:solidFill>
                <a:latin typeface="Arial Narrow"/>
                <a:ea typeface="Arial Narrow"/>
                <a:cs typeface="Arial Narrow"/>
                <a:sym typeface="Arial Narrow"/>
              </a:rPr>
            </a:br>
            <a:r>
              <a:rPr lang="en-US" sz="1100" dirty="0">
                <a:solidFill>
                  <a:srgbClr val="595959"/>
                </a:solidFill>
                <a:latin typeface="Arial Narrow"/>
                <a:ea typeface="Arial Narrow"/>
                <a:cs typeface="Arial Narrow"/>
                <a:sym typeface="Arial Narrow"/>
              </a:rPr>
              <a:t>Quant to Director</a:t>
            </a:r>
            <a:endParaRPr sz="500" dirty="0">
              <a:solidFill>
                <a:srgbClr val="595959"/>
              </a:solidFill>
              <a:latin typeface="Arial Narrow"/>
              <a:ea typeface="Arial Narrow"/>
              <a:cs typeface="Arial Narrow"/>
              <a:sym typeface="Arial Narrow"/>
            </a:endParaRPr>
          </a:p>
        </p:txBody>
      </p:sp>
      <p:sp>
        <p:nvSpPr>
          <p:cNvPr id="127" name="Google Shape;127;p21"/>
          <p:cNvSpPr txBox="1"/>
          <p:nvPr/>
        </p:nvSpPr>
        <p:spPr>
          <a:xfrm>
            <a:off x="7692145" y="4919554"/>
            <a:ext cx="1095200" cy="305212"/>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n-US" sz="1900" dirty="0">
                <a:solidFill>
                  <a:srgbClr val="595959"/>
                </a:solidFill>
                <a:latin typeface="Arial Narrow"/>
                <a:ea typeface="Arial Narrow"/>
                <a:cs typeface="Arial Narrow"/>
                <a:sym typeface="Arial Narrow"/>
              </a:rPr>
              <a:t>2008 - 2020</a:t>
            </a:r>
            <a:endParaRPr sz="1200" dirty="0">
              <a:solidFill>
                <a:srgbClr val="595959"/>
              </a:solidFill>
              <a:latin typeface="Arial Narrow"/>
              <a:ea typeface="Arial Narrow"/>
              <a:cs typeface="Arial Narrow"/>
              <a:sym typeface="Arial Narrow"/>
            </a:endParaRPr>
          </a:p>
        </p:txBody>
      </p:sp>
      <p:pic>
        <p:nvPicPr>
          <p:cNvPr id="1026" name="Picture 2" descr="Savage Marvel Cinematic Universe: Tony Stark—Iron Man">
            <a:extLst>
              <a:ext uri="{FF2B5EF4-FFF2-40B4-BE49-F238E27FC236}">
                <a16:creationId xmlns:a16="http://schemas.microsoft.com/office/drawing/2014/main" id="{06AEF152-75DA-66AF-4C0C-27FB74D844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796" y="980255"/>
            <a:ext cx="1074500" cy="14911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iversité de Strasbourg in France : Reviews &amp; Rankings | Student Reviews &amp;  University Rankings EDUopinions">
            <a:extLst>
              <a:ext uri="{FF2B5EF4-FFF2-40B4-BE49-F238E27FC236}">
                <a16:creationId xmlns:a16="http://schemas.microsoft.com/office/drawing/2014/main" id="{31C0D572-CED3-D482-7CA5-4D7301FFC8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290" y="2679529"/>
            <a:ext cx="1341906" cy="9585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heffield Hallam University has an antisemitism problem – David Hirsh |  Engage">
            <a:extLst>
              <a:ext uri="{FF2B5EF4-FFF2-40B4-BE49-F238E27FC236}">
                <a16:creationId xmlns:a16="http://schemas.microsoft.com/office/drawing/2014/main" id="{6AD3B5EB-57EC-730C-E5C3-9164EBF05F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5744" y="2884409"/>
            <a:ext cx="1022406" cy="54874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Sheffield Hallam University has an antisemitism problem – David Hirsh |  Engage">
            <a:extLst>
              <a:ext uri="{FF2B5EF4-FFF2-40B4-BE49-F238E27FC236}">
                <a16:creationId xmlns:a16="http://schemas.microsoft.com/office/drawing/2014/main" id="{678B1AEB-B653-C5E3-AB0E-E56CBB1C40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8923" y="2884409"/>
            <a:ext cx="1022406" cy="54874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AF51455E-6BDE-B738-A838-49E756BD16F6}"/>
              </a:ext>
            </a:extLst>
          </p:cNvPr>
          <p:cNvGrpSpPr>
            <a:grpSpLocks noChangeAspect="1"/>
          </p:cNvGrpSpPr>
          <p:nvPr/>
        </p:nvGrpSpPr>
        <p:grpSpPr>
          <a:xfrm>
            <a:off x="6589209" y="2844781"/>
            <a:ext cx="1228287" cy="628000"/>
            <a:chOff x="5798054" y="1656452"/>
            <a:chExt cx="3165913" cy="1618673"/>
          </a:xfrm>
        </p:grpSpPr>
        <p:pic>
          <p:nvPicPr>
            <p:cNvPr id="1032" name="Picture 8" descr="Federal Home Loan Bank Home page">
              <a:extLst>
                <a:ext uri="{FF2B5EF4-FFF2-40B4-BE49-F238E27FC236}">
                  <a16:creationId xmlns:a16="http://schemas.microsoft.com/office/drawing/2014/main" id="{88D4A093-1EE4-89D2-3EDD-8EEAED41307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0230"/>
            <a:stretch/>
          </p:blipFill>
          <p:spPr bwMode="auto">
            <a:xfrm>
              <a:off x="6510856" y="2417875"/>
              <a:ext cx="2128925" cy="8572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Federal Home Loan Bank Home page">
              <a:extLst>
                <a:ext uri="{FF2B5EF4-FFF2-40B4-BE49-F238E27FC236}">
                  <a16:creationId xmlns:a16="http://schemas.microsoft.com/office/drawing/2014/main" id="{6FD61689-A18E-1449-058F-7286894D26C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0858"/>
            <a:stretch/>
          </p:blipFill>
          <p:spPr bwMode="auto">
            <a:xfrm>
              <a:off x="5798054" y="1656452"/>
              <a:ext cx="3165913" cy="85725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Citizens Bank Student Loans Review">
            <a:extLst>
              <a:ext uri="{FF2B5EF4-FFF2-40B4-BE49-F238E27FC236}">
                <a16:creationId xmlns:a16="http://schemas.microsoft.com/office/drawing/2014/main" id="{B0833F51-403A-A422-1762-262B7BC5BA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34465" y="2679529"/>
            <a:ext cx="1917007" cy="95850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arvard Medical School Continuing Education - YouTube">
            <a:extLst>
              <a:ext uri="{FF2B5EF4-FFF2-40B4-BE49-F238E27FC236}">
                <a16:creationId xmlns:a16="http://schemas.microsoft.com/office/drawing/2014/main" id="{CF6FE688-8933-7CBA-49C4-80AEBE6C548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3798" b="21520"/>
          <a:stretch/>
        </p:blipFill>
        <p:spPr bwMode="auto">
          <a:xfrm>
            <a:off x="5117250" y="2741527"/>
            <a:ext cx="1290159" cy="8345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7A89BE1-D162-FAFA-5AB7-5F057ADD06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90069" y="2973178"/>
            <a:ext cx="1501251" cy="3712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Nuclear Physics | The Schools' Observatory">
            <a:extLst>
              <a:ext uri="{FF2B5EF4-FFF2-40B4-BE49-F238E27FC236}">
                <a16:creationId xmlns:a16="http://schemas.microsoft.com/office/drawing/2014/main" id="{E706403E-58F1-EAAB-4D92-D70E8BC710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2117" y="5481788"/>
            <a:ext cx="838132" cy="95786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Experimental electronic circuit diagram. The circuit is modified for... |  Download Scientific Diagram">
            <a:extLst>
              <a:ext uri="{FF2B5EF4-FFF2-40B4-BE49-F238E27FC236}">
                <a16:creationId xmlns:a16="http://schemas.microsoft.com/office/drawing/2014/main" id="{2D31E356-CC4E-5D3E-02B4-E3A03F5FBA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8542" y="5633874"/>
            <a:ext cx="1370108" cy="77209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proving Aircraft Aerodynamics With CFD Simulation">
            <a:extLst>
              <a:ext uri="{FF2B5EF4-FFF2-40B4-BE49-F238E27FC236}">
                <a16:creationId xmlns:a16="http://schemas.microsoft.com/office/drawing/2014/main" id="{FE3644A9-E9AA-0B13-55EA-1B5A452787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55114" y="5653945"/>
            <a:ext cx="1243292" cy="69935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New Leukemia and Lymphoma Treatment Shows Promise">
            <a:extLst>
              <a:ext uri="{FF2B5EF4-FFF2-40B4-BE49-F238E27FC236}">
                <a16:creationId xmlns:a16="http://schemas.microsoft.com/office/drawing/2014/main" id="{9BC9A2A0-C9B1-F4F7-313E-3A66A28C52C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41209" y="5651349"/>
            <a:ext cx="1308119" cy="735817"/>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What Is Commercial Banking? | SoFi">
            <a:extLst>
              <a:ext uri="{FF2B5EF4-FFF2-40B4-BE49-F238E27FC236}">
                <a16:creationId xmlns:a16="http://schemas.microsoft.com/office/drawing/2014/main" id="{7FA6C477-47C1-B15A-5CA9-877065DB716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27388" y="5401930"/>
            <a:ext cx="1803681" cy="1013439"/>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National Survey Releases Entrepreneur State Of The Economy Opinion Poll |  WashingtonExec">
            <a:extLst>
              <a:ext uri="{FF2B5EF4-FFF2-40B4-BE49-F238E27FC236}">
                <a16:creationId xmlns:a16="http://schemas.microsoft.com/office/drawing/2014/main" id="{076BEF57-F9E7-5644-2026-1E6926A6D4D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61099" y="5324715"/>
            <a:ext cx="1048092" cy="10522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8"/>
          <p:cNvSpPr txBox="1">
            <a:spLocks noGrp="1"/>
          </p:cNvSpPr>
          <p:nvPr>
            <p:ph type="title"/>
          </p:nvPr>
        </p:nvSpPr>
        <p:spPr>
          <a:xfrm>
            <a:off x="228600" y="59830"/>
            <a:ext cx="11963400"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200" dirty="0">
                <a:latin typeface="Arial"/>
                <a:ea typeface="Arial"/>
                <a:cs typeface="Arial"/>
                <a:sym typeface="Arial"/>
              </a:rPr>
              <a:t>Why Data Visualization?</a:t>
            </a:r>
            <a:endParaRPr sz="3200" dirty="0">
              <a:latin typeface="Arial"/>
              <a:ea typeface="Arial"/>
              <a:cs typeface="Arial"/>
              <a:sym typeface="Arial"/>
            </a:endParaRPr>
          </a:p>
        </p:txBody>
      </p:sp>
      <p:sp>
        <p:nvSpPr>
          <p:cNvPr id="311" name="Google Shape;311;p38"/>
          <p:cNvSpPr txBox="1"/>
          <p:nvPr/>
        </p:nvSpPr>
        <p:spPr>
          <a:xfrm>
            <a:off x="339375" y="1758358"/>
            <a:ext cx="4317900" cy="236984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Calibri"/>
                <a:ea typeface="Calibri"/>
                <a:cs typeface="Calibri"/>
                <a:sym typeface="Calibri"/>
              </a:rPr>
              <a:t>“If you’re not able to make your message </a:t>
            </a:r>
            <a:r>
              <a:rPr lang="en-US" sz="2000" dirty="0">
                <a:solidFill>
                  <a:schemeClr val="accent1">
                    <a:lumMod val="50000"/>
                  </a:schemeClr>
                </a:solidFill>
                <a:latin typeface="Calibri"/>
                <a:ea typeface="Calibri"/>
                <a:cs typeface="Calibri"/>
                <a:sym typeface="Calibri"/>
              </a:rPr>
              <a:t>simple and accessible</a:t>
            </a:r>
            <a:r>
              <a:rPr lang="en-US" sz="2000" dirty="0">
                <a:latin typeface="Calibri"/>
                <a:ea typeface="Calibri"/>
                <a:cs typeface="Calibri"/>
                <a:sym typeface="Calibri"/>
              </a:rPr>
              <a:t>, you probably don’t own your topic well enough. And </a:t>
            </a:r>
            <a:r>
              <a:rPr lang="en-US" sz="2000" dirty="0">
                <a:solidFill>
                  <a:schemeClr val="accent1">
                    <a:lumMod val="50000"/>
                  </a:schemeClr>
                </a:solidFill>
                <a:latin typeface="Calibri"/>
                <a:ea typeface="Calibri"/>
                <a:cs typeface="Calibri"/>
                <a:sym typeface="Calibri"/>
              </a:rPr>
              <a:t>visualization </a:t>
            </a:r>
            <a:r>
              <a:rPr lang="en-US" sz="2000" dirty="0">
                <a:latin typeface="Calibri"/>
                <a:ea typeface="Calibri"/>
                <a:cs typeface="Calibri"/>
                <a:sym typeface="Calibri"/>
              </a:rPr>
              <a:t>is probably the best way to help people grasp </a:t>
            </a:r>
            <a:r>
              <a:rPr lang="en-US" sz="2000" dirty="0">
                <a:solidFill>
                  <a:schemeClr val="accent1">
                    <a:lumMod val="50000"/>
                  </a:schemeClr>
                </a:solidFill>
                <a:latin typeface="Calibri"/>
                <a:ea typeface="Calibri"/>
                <a:cs typeface="Calibri"/>
                <a:sym typeface="Calibri"/>
              </a:rPr>
              <a:t>information efficiently</a:t>
            </a:r>
            <a:r>
              <a:rPr lang="en-US" sz="2000" dirty="0">
                <a:latin typeface="Calibri"/>
                <a:ea typeface="Calibri"/>
                <a:cs typeface="Calibri"/>
                <a:sym typeface="Calibri"/>
              </a:rPr>
              <a:t>”</a:t>
            </a:r>
            <a:endParaRPr sz="2000" dirty="0">
              <a:latin typeface="Calibri"/>
              <a:ea typeface="Calibri"/>
              <a:cs typeface="Calibri"/>
              <a:sym typeface="Calibri"/>
            </a:endParaRPr>
          </a:p>
          <a:p>
            <a:pPr marL="0" lvl="0" indent="0" algn="l" rtl="0">
              <a:spcBef>
                <a:spcPts val="0"/>
              </a:spcBef>
              <a:spcAft>
                <a:spcPts val="0"/>
              </a:spcAft>
              <a:buNone/>
            </a:pPr>
            <a:endParaRPr sz="1100" dirty="0">
              <a:latin typeface="Calibri"/>
              <a:ea typeface="Calibri"/>
              <a:cs typeface="Calibri"/>
              <a:sym typeface="Calibri"/>
            </a:endParaRPr>
          </a:p>
          <a:p>
            <a:pPr marL="0" lvl="0" indent="0" algn="l" rtl="0">
              <a:spcBef>
                <a:spcPts val="0"/>
              </a:spcBef>
              <a:spcAft>
                <a:spcPts val="0"/>
              </a:spcAft>
              <a:buNone/>
            </a:pPr>
            <a:r>
              <a:rPr lang="en-US" sz="1100" i="1" dirty="0">
                <a:latin typeface="Calibri"/>
                <a:ea typeface="Calibri"/>
                <a:cs typeface="Calibri"/>
                <a:sym typeface="Calibri"/>
              </a:rPr>
              <a:t>- Vincent </a:t>
            </a:r>
            <a:r>
              <a:rPr lang="en-US" sz="1100" i="1" dirty="0" err="1">
                <a:latin typeface="Calibri"/>
                <a:ea typeface="Calibri"/>
                <a:cs typeface="Calibri"/>
                <a:sym typeface="Calibri"/>
              </a:rPr>
              <a:t>Lebunetel</a:t>
            </a:r>
            <a:r>
              <a:rPr lang="en-US" sz="1100" i="1" dirty="0">
                <a:latin typeface="Calibri"/>
                <a:ea typeface="Calibri"/>
                <a:cs typeface="Calibri"/>
                <a:sym typeface="Calibri"/>
              </a:rPr>
              <a:t>, co-founder and CEO of </a:t>
            </a:r>
            <a:r>
              <a:rPr lang="en-US" sz="1100" i="1" dirty="0" err="1">
                <a:latin typeface="Calibri"/>
                <a:ea typeface="Calibri"/>
                <a:cs typeface="Calibri"/>
                <a:sym typeface="Calibri"/>
              </a:rPr>
              <a:t>Boostrs</a:t>
            </a:r>
            <a:endParaRPr sz="1100" i="1" dirty="0">
              <a:latin typeface="Calibri"/>
              <a:ea typeface="Calibri"/>
              <a:cs typeface="Calibri"/>
              <a:sym typeface="Calibri"/>
            </a:endParaRPr>
          </a:p>
        </p:txBody>
      </p:sp>
      <p:pic>
        <p:nvPicPr>
          <p:cNvPr id="312" name="Google Shape;312;p38"/>
          <p:cNvPicPr preferRelativeResize="0"/>
          <p:nvPr/>
        </p:nvPicPr>
        <p:blipFill>
          <a:blip r:embed="rId3">
            <a:alphaModFix/>
          </a:blip>
          <a:stretch>
            <a:fillRect/>
          </a:stretch>
        </p:blipFill>
        <p:spPr>
          <a:xfrm rot="551747">
            <a:off x="4678060" y="1169686"/>
            <a:ext cx="7051900" cy="4830477"/>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TextBox 2">
            <a:extLst>
              <a:ext uri="{FF2B5EF4-FFF2-40B4-BE49-F238E27FC236}">
                <a16:creationId xmlns:a16="http://schemas.microsoft.com/office/drawing/2014/main" id="{3990504A-0712-AC1C-59FA-EB36DEE5B25A}"/>
              </a:ext>
            </a:extLst>
          </p:cNvPr>
          <p:cNvSpPr txBox="1"/>
          <p:nvPr/>
        </p:nvSpPr>
        <p:spPr>
          <a:xfrm>
            <a:off x="6210300" y="6224823"/>
            <a:ext cx="6263640" cy="261610"/>
          </a:xfrm>
          <a:prstGeom prst="rect">
            <a:avLst/>
          </a:prstGeom>
          <a:noFill/>
        </p:spPr>
        <p:txBody>
          <a:bodyPr wrap="square">
            <a:spAutoFit/>
          </a:bodyPr>
          <a:lstStyle/>
          <a:p>
            <a:pPr marL="0" lvl="0" indent="0" algn="l" rtl="0">
              <a:spcBef>
                <a:spcPts val="0"/>
              </a:spcBef>
              <a:spcAft>
                <a:spcPts val="0"/>
              </a:spcAft>
              <a:buNone/>
            </a:pPr>
            <a:r>
              <a:rPr lang="en-US" sz="1100" i="1" dirty="0">
                <a:latin typeface="Calibri"/>
                <a:ea typeface="Calibri"/>
                <a:cs typeface="Calibri"/>
                <a:sym typeface="Calibri"/>
              </a:rPr>
              <a:t>Good Charts by Scott </a:t>
            </a:r>
            <a:r>
              <a:rPr lang="en-US" sz="1100" i="1" dirty="0" err="1">
                <a:latin typeface="Calibri"/>
                <a:ea typeface="Calibri"/>
                <a:cs typeface="Calibri"/>
                <a:sym typeface="Calibri"/>
              </a:rPr>
              <a:t>Berinato</a:t>
            </a:r>
            <a:endParaRPr lang="en-US" sz="1100" i="1" dirty="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9" name="Google Shape;319;p39"/>
          <p:cNvSpPr txBox="1">
            <a:spLocks noGrp="1"/>
          </p:cNvSpPr>
          <p:nvPr>
            <p:ph type="title"/>
          </p:nvPr>
        </p:nvSpPr>
        <p:spPr>
          <a:prstGeom prst="rect">
            <a:avLst/>
          </a:prstGeom>
          <a:noFill/>
          <a:ln>
            <a:noFill/>
          </a:ln>
        </p:spPr>
        <p:txBody>
          <a:bodyPr spcFirstLastPara="1" wrap="square" lIns="0" tIns="12700" rIns="0" bIns="0" anchor="t" anchorCtr="0">
            <a:spAutoFit/>
          </a:bodyPr>
          <a:lstStyle/>
          <a:p>
            <a:pPr marL="12700"/>
            <a:r>
              <a:rPr lang="en-US" sz="3200" dirty="0">
                <a:latin typeface="Arial"/>
                <a:cs typeface="Arial"/>
              </a:rPr>
              <a:t>History of Visualization - Florence Nightingale - 1854</a:t>
            </a:r>
            <a:endParaRPr sz="3200" dirty="0">
              <a:latin typeface="Arial"/>
              <a:cs typeface="Arial"/>
            </a:endParaRPr>
          </a:p>
        </p:txBody>
      </p:sp>
      <p:pic>
        <p:nvPicPr>
          <p:cNvPr id="318" name="Google Shape;318;p39"/>
          <p:cNvPicPr preferRelativeResize="0"/>
          <p:nvPr/>
        </p:nvPicPr>
        <p:blipFill>
          <a:blip r:embed="rId3">
            <a:alphaModFix/>
          </a:blip>
          <a:stretch>
            <a:fillRect/>
          </a:stretch>
        </p:blipFill>
        <p:spPr>
          <a:xfrm rot="443064">
            <a:off x="1127162" y="984707"/>
            <a:ext cx="9937675" cy="5189827"/>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0"/>
          <p:cNvSpPr txBox="1">
            <a:spLocks noGrp="1"/>
          </p:cNvSpPr>
          <p:nvPr>
            <p:ph type="title"/>
          </p:nvPr>
        </p:nvSpPr>
        <p:spPr>
          <a:prstGeom prst="rect">
            <a:avLst/>
          </a:prstGeom>
          <a:noFill/>
          <a:ln>
            <a:noFill/>
          </a:ln>
        </p:spPr>
        <p:txBody>
          <a:bodyPr spcFirstLastPara="1" wrap="square" lIns="0" tIns="12700" rIns="0" bIns="0" anchor="t" anchorCtr="0">
            <a:spAutoFit/>
          </a:bodyPr>
          <a:lstStyle/>
          <a:p>
            <a:pPr marL="12700"/>
            <a:r>
              <a:rPr lang="en-US" sz="3200" dirty="0">
                <a:latin typeface="Arial"/>
                <a:cs typeface="Arial"/>
              </a:rPr>
              <a:t>History of Visualization - Charles Minard - 1869</a:t>
            </a:r>
            <a:endParaRPr sz="3200" dirty="0">
              <a:latin typeface="Arial"/>
              <a:cs typeface="Arial"/>
            </a:endParaRPr>
          </a:p>
        </p:txBody>
      </p:sp>
      <p:pic>
        <p:nvPicPr>
          <p:cNvPr id="325" name="Google Shape;325;p40"/>
          <p:cNvPicPr preferRelativeResize="0"/>
          <p:nvPr/>
        </p:nvPicPr>
        <p:blipFill rotWithShape="1">
          <a:blip r:embed="rId3">
            <a:alphaModFix/>
          </a:blip>
          <a:srcRect l="3174" t="46595" r="3022" b="1995"/>
          <a:stretch/>
        </p:blipFill>
        <p:spPr>
          <a:xfrm rot="250942">
            <a:off x="610483" y="985229"/>
            <a:ext cx="11059934" cy="5104737"/>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1"/>
          <p:cNvSpPr txBox="1">
            <a:spLocks noGrp="1"/>
          </p:cNvSpPr>
          <p:nvPr>
            <p:ph type="title"/>
          </p:nvPr>
        </p:nvSpPr>
        <p:spPr>
          <a:xfrm>
            <a:off x="522479" y="1155413"/>
            <a:ext cx="4430963" cy="4814770"/>
          </a:xfrm>
          <a:prstGeom prst="rect">
            <a:avLst/>
          </a:prstGeom>
          <a:noFill/>
          <a:ln>
            <a:noFill/>
          </a:ln>
        </p:spPr>
        <p:txBody>
          <a:bodyPr spcFirstLastPara="1" wrap="square" lIns="0" tIns="165725" rIns="0" bIns="0" anchor="t" anchorCtr="0">
            <a:spAutoFit/>
          </a:bodyPr>
          <a:lstStyle/>
          <a:p>
            <a:pPr marL="12700" marR="76835">
              <a:spcBef>
                <a:spcPts val="1200"/>
              </a:spcBef>
              <a:buSzPts val="1600"/>
            </a:pPr>
            <a:r>
              <a:rPr lang="en-US" sz="1800" b="1" dirty="0">
                <a:solidFill>
                  <a:schemeClr val="accent1">
                    <a:lumMod val="50000"/>
                  </a:schemeClr>
                </a:solidFill>
                <a:latin typeface="Arial"/>
                <a:cs typeface="Arial"/>
              </a:rPr>
              <a:t>Expressiveness</a:t>
            </a:r>
            <a:endParaRPr sz="1800" b="1" dirty="0">
              <a:solidFill>
                <a:schemeClr val="accent1">
                  <a:lumMod val="50000"/>
                </a:schemeClr>
              </a:solidFill>
              <a:latin typeface="Arial"/>
              <a:cs typeface="Arial"/>
            </a:endParaRPr>
          </a:p>
          <a:p>
            <a:pPr marL="298450" marR="76835" indent="-285750">
              <a:spcBef>
                <a:spcPts val="1200"/>
              </a:spcBef>
              <a:buSzPts val="1600"/>
              <a:buFont typeface="Arial" panose="020B0604020202020204" pitchFamily="34" charset="0"/>
              <a:buChar char="•"/>
            </a:pPr>
            <a:r>
              <a:rPr lang="en-US" sz="1600" dirty="0">
                <a:solidFill>
                  <a:schemeClr val="accent1">
                    <a:lumMod val="50000"/>
                  </a:schemeClr>
                </a:solidFill>
                <a:latin typeface="Arial"/>
                <a:cs typeface="Arial"/>
              </a:rPr>
              <a:t>Say</a:t>
            </a:r>
            <a:r>
              <a:rPr lang="en-US" sz="1600" dirty="0">
                <a:solidFill>
                  <a:schemeClr val="dk1"/>
                </a:solidFill>
                <a:latin typeface="Arial"/>
                <a:cs typeface="Arial"/>
              </a:rPr>
              <a:t> what you want to say</a:t>
            </a:r>
            <a:endParaRPr sz="1600" dirty="0">
              <a:solidFill>
                <a:schemeClr val="dk1"/>
              </a:solidFill>
              <a:latin typeface="Arial"/>
              <a:cs typeface="Arial"/>
            </a:endParaRPr>
          </a:p>
          <a:p>
            <a:pPr marL="298450" marR="76835" indent="-285750">
              <a:spcBef>
                <a:spcPts val="1200"/>
              </a:spcBef>
              <a:buSzPts val="1600"/>
              <a:buFont typeface="Arial" panose="020B0604020202020204" pitchFamily="34" charset="0"/>
              <a:buChar char="•"/>
            </a:pPr>
            <a:r>
              <a:rPr lang="en-US" sz="1600" dirty="0">
                <a:solidFill>
                  <a:schemeClr val="dk1"/>
                </a:solidFill>
                <a:latin typeface="Arial"/>
                <a:cs typeface="Arial"/>
              </a:rPr>
              <a:t>Don’t try to do </a:t>
            </a:r>
            <a:r>
              <a:rPr lang="en-US" sz="1600" dirty="0">
                <a:solidFill>
                  <a:schemeClr val="accent1">
                    <a:lumMod val="50000"/>
                  </a:schemeClr>
                </a:solidFill>
                <a:latin typeface="Arial"/>
                <a:cs typeface="Arial"/>
              </a:rPr>
              <a:t>too much</a:t>
            </a:r>
            <a:endParaRPr sz="1600" dirty="0">
              <a:solidFill>
                <a:schemeClr val="accent1">
                  <a:lumMod val="50000"/>
                </a:schemeClr>
              </a:solidFill>
              <a:latin typeface="Arial"/>
              <a:cs typeface="Arial"/>
            </a:endParaRPr>
          </a:p>
          <a:p>
            <a:pPr marL="298450" marR="76835" indent="-285750">
              <a:spcBef>
                <a:spcPts val="1200"/>
              </a:spcBef>
              <a:buSzPts val="1600"/>
              <a:buFont typeface="Arial" panose="020B0604020202020204" pitchFamily="34" charset="0"/>
              <a:buChar char="•"/>
            </a:pPr>
            <a:r>
              <a:rPr lang="en-US" sz="1600" dirty="0">
                <a:solidFill>
                  <a:schemeClr val="dk1"/>
                </a:solidFill>
                <a:latin typeface="Arial"/>
                <a:cs typeface="Arial"/>
              </a:rPr>
              <a:t>Don’t </a:t>
            </a:r>
            <a:r>
              <a:rPr lang="en-US" sz="1600" dirty="0">
                <a:solidFill>
                  <a:schemeClr val="accent1">
                    <a:lumMod val="50000"/>
                  </a:schemeClr>
                </a:solidFill>
                <a:latin typeface="Arial"/>
                <a:cs typeface="Arial"/>
              </a:rPr>
              <a:t>mislead</a:t>
            </a:r>
            <a:endParaRPr sz="1600" dirty="0">
              <a:solidFill>
                <a:schemeClr val="accent1">
                  <a:lumMod val="50000"/>
                </a:schemeClr>
              </a:solidFill>
              <a:latin typeface="Arial"/>
              <a:cs typeface="Arial"/>
            </a:endParaRPr>
          </a:p>
          <a:p>
            <a:pPr marL="298450" marR="76835" indent="-285750">
              <a:spcBef>
                <a:spcPts val="1200"/>
              </a:spcBef>
              <a:buSzPts val="1600"/>
              <a:buFont typeface="Arial" panose="020B0604020202020204" pitchFamily="34" charset="0"/>
              <a:buChar char="•"/>
            </a:pPr>
            <a:r>
              <a:rPr lang="en-US" sz="1600" dirty="0">
                <a:solidFill>
                  <a:schemeClr val="dk1"/>
                </a:solidFill>
                <a:latin typeface="Arial"/>
                <a:cs typeface="Arial"/>
              </a:rPr>
              <a:t>Convey one or two </a:t>
            </a:r>
            <a:r>
              <a:rPr lang="en-US" sz="1600" dirty="0">
                <a:solidFill>
                  <a:schemeClr val="accent1">
                    <a:lumMod val="50000"/>
                  </a:schemeClr>
                </a:solidFill>
                <a:latin typeface="Arial"/>
                <a:cs typeface="Arial"/>
              </a:rPr>
              <a:t>main ideas</a:t>
            </a:r>
            <a:endParaRPr sz="1600" dirty="0">
              <a:solidFill>
                <a:schemeClr val="accent1">
                  <a:lumMod val="50000"/>
                </a:schemeClr>
              </a:solidFill>
              <a:latin typeface="Arial"/>
              <a:cs typeface="Arial"/>
            </a:endParaRPr>
          </a:p>
          <a:p>
            <a:pPr marL="12700" marR="76835">
              <a:spcBef>
                <a:spcPts val="1200"/>
              </a:spcBef>
              <a:buSzPts val="1600"/>
            </a:pPr>
            <a:br>
              <a:rPr lang="en-US" sz="1600" dirty="0">
                <a:solidFill>
                  <a:schemeClr val="dk1"/>
                </a:solidFill>
                <a:latin typeface="Arial"/>
                <a:cs typeface="Arial"/>
              </a:rPr>
            </a:br>
            <a:br>
              <a:rPr lang="en-US" sz="1600" dirty="0">
                <a:solidFill>
                  <a:schemeClr val="dk1"/>
                </a:solidFill>
                <a:latin typeface="Arial"/>
                <a:cs typeface="Arial"/>
              </a:rPr>
            </a:br>
            <a:endParaRPr sz="1600" dirty="0">
              <a:solidFill>
                <a:schemeClr val="dk1"/>
              </a:solidFill>
              <a:latin typeface="Arial"/>
              <a:cs typeface="Arial"/>
            </a:endParaRPr>
          </a:p>
          <a:p>
            <a:pPr marL="12700" marR="76835">
              <a:spcBef>
                <a:spcPts val="1200"/>
              </a:spcBef>
              <a:buSzPts val="1600"/>
            </a:pPr>
            <a:r>
              <a:rPr lang="en-US" sz="1800" b="1" dirty="0">
                <a:solidFill>
                  <a:schemeClr val="accent1">
                    <a:lumMod val="50000"/>
                  </a:schemeClr>
                </a:solidFill>
                <a:latin typeface="Arial"/>
                <a:cs typeface="Arial"/>
              </a:rPr>
              <a:t>Effectiveness</a:t>
            </a:r>
            <a:endParaRPr sz="1800" b="1" dirty="0">
              <a:solidFill>
                <a:schemeClr val="accent1">
                  <a:lumMod val="50000"/>
                </a:schemeClr>
              </a:solidFill>
              <a:latin typeface="Arial"/>
              <a:cs typeface="Arial"/>
            </a:endParaRPr>
          </a:p>
          <a:p>
            <a:pPr marL="298450" marR="76835" indent="-285750">
              <a:spcBef>
                <a:spcPts val="1200"/>
              </a:spcBef>
              <a:buSzPts val="1600"/>
              <a:buFont typeface="Arial" panose="020B0604020202020204" pitchFamily="34" charset="0"/>
              <a:buChar char="•"/>
            </a:pPr>
            <a:r>
              <a:rPr lang="en-US" sz="1600" dirty="0">
                <a:solidFill>
                  <a:schemeClr val="dk1"/>
                </a:solidFill>
                <a:latin typeface="Arial"/>
                <a:cs typeface="Arial"/>
              </a:rPr>
              <a:t>Use the </a:t>
            </a:r>
            <a:r>
              <a:rPr lang="en-US" sz="1600" dirty="0">
                <a:solidFill>
                  <a:schemeClr val="accent1">
                    <a:lumMod val="50000"/>
                  </a:schemeClr>
                </a:solidFill>
                <a:latin typeface="Arial"/>
                <a:cs typeface="Arial"/>
              </a:rPr>
              <a:t>best method </a:t>
            </a:r>
            <a:r>
              <a:rPr lang="en-US" sz="1600" dirty="0">
                <a:solidFill>
                  <a:schemeClr val="dk1"/>
                </a:solidFill>
                <a:latin typeface="Arial"/>
                <a:cs typeface="Arial"/>
              </a:rPr>
              <a:t>available for telling your story (type of plot, colors, labels)</a:t>
            </a:r>
            <a:endParaRPr sz="1600" dirty="0">
              <a:solidFill>
                <a:schemeClr val="dk1"/>
              </a:solidFill>
              <a:latin typeface="Arial"/>
              <a:cs typeface="Arial"/>
            </a:endParaRPr>
          </a:p>
          <a:p>
            <a:pPr marL="298450" marR="76835" indent="-285750">
              <a:spcBef>
                <a:spcPts val="1200"/>
              </a:spcBef>
              <a:buSzPts val="1600"/>
              <a:buFont typeface="Arial" panose="020B0604020202020204" pitchFamily="34" charset="0"/>
              <a:buChar char="•"/>
            </a:pPr>
            <a:r>
              <a:rPr lang="en-US" sz="1600" dirty="0">
                <a:solidFill>
                  <a:schemeClr val="dk1"/>
                </a:solidFill>
                <a:latin typeface="Arial"/>
                <a:cs typeface="Arial"/>
              </a:rPr>
              <a:t>Understand your </a:t>
            </a:r>
            <a:r>
              <a:rPr lang="en-US" sz="1600" dirty="0">
                <a:solidFill>
                  <a:schemeClr val="accent1">
                    <a:lumMod val="50000"/>
                  </a:schemeClr>
                </a:solidFill>
                <a:latin typeface="Arial"/>
                <a:cs typeface="Arial"/>
              </a:rPr>
              <a:t>audience</a:t>
            </a:r>
            <a:r>
              <a:rPr lang="en-US" sz="1600" dirty="0">
                <a:solidFill>
                  <a:schemeClr val="dk1"/>
                </a:solidFill>
                <a:latin typeface="Arial"/>
                <a:cs typeface="Arial"/>
              </a:rPr>
              <a:t>, medium, and potential limitations</a:t>
            </a:r>
            <a:endParaRPr sz="1600" dirty="0">
              <a:solidFill>
                <a:schemeClr val="dk1"/>
              </a:solidFill>
              <a:latin typeface="Arial"/>
              <a:cs typeface="Arial"/>
            </a:endParaRPr>
          </a:p>
        </p:txBody>
      </p:sp>
      <p:sp>
        <p:nvSpPr>
          <p:cNvPr id="331" name="Google Shape;331;p41"/>
          <p:cNvSpPr txBox="1">
            <a:spLocks noGrp="1"/>
          </p:cNvSpPr>
          <p:nvPr>
            <p:ph type="title" idx="4294967295"/>
          </p:nvPr>
        </p:nvSpPr>
        <p:spPr>
          <a:xfrm>
            <a:off x="311150" y="93663"/>
            <a:ext cx="6553200" cy="505267"/>
          </a:xfrm>
          <a:prstGeom prst="rect">
            <a:avLst/>
          </a:prstGeom>
          <a:noFill/>
          <a:ln>
            <a:noFill/>
          </a:ln>
        </p:spPr>
        <p:txBody>
          <a:bodyPr spcFirstLastPara="1" wrap="square" lIns="0" tIns="12700" rIns="0" bIns="0" anchor="t" anchorCtr="0">
            <a:spAutoFit/>
          </a:bodyPr>
          <a:lstStyle/>
          <a:p>
            <a:pPr marL="12700"/>
            <a:r>
              <a:rPr lang="en-US" sz="3200" dirty="0">
                <a:solidFill>
                  <a:schemeClr val="bg1"/>
                </a:solidFill>
              </a:rPr>
              <a:t>Principles of Data Visualization</a:t>
            </a:r>
            <a:endParaRPr sz="3200" dirty="0">
              <a:solidFill>
                <a:schemeClr val="bg1"/>
              </a:solidFill>
            </a:endParaRPr>
          </a:p>
        </p:txBody>
      </p:sp>
      <p:pic>
        <p:nvPicPr>
          <p:cNvPr id="332" name="Google Shape;332;p41"/>
          <p:cNvPicPr preferRelativeResize="0"/>
          <p:nvPr/>
        </p:nvPicPr>
        <p:blipFill>
          <a:blip r:embed="rId3">
            <a:alphaModFix/>
          </a:blip>
          <a:stretch>
            <a:fillRect/>
          </a:stretch>
        </p:blipFill>
        <p:spPr>
          <a:xfrm>
            <a:off x="5282885" y="842838"/>
            <a:ext cx="6160779" cy="5309195"/>
          </a:xfrm>
          <a:prstGeom prst="rect">
            <a:avLst/>
          </a:prstGeom>
          <a:ln>
            <a:noFill/>
          </a:ln>
          <a:effectLst>
            <a:outerShdw blurRad="292100" dist="139700" dir="2700000" algn="tl" rotWithShape="0">
              <a:srgbClr val="333333">
                <a:alpha val="65000"/>
              </a:srgbClr>
            </a:outerShdw>
          </a:effectLst>
        </p:spPr>
      </p:pic>
      <p:sp>
        <p:nvSpPr>
          <p:cNvPr id="333" name="Google Shape;333;p41"/>
          <p:cNvSpPr txBox="1"/>
          <p:nvPr/>
        </p:nvSpPr>
        <p:spPr>
          <a:xfrm>
            <a:off x="6030175" y="6500525"/>
            <a:ext cx="466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Abela’s Chart Type Hierarchy - Andrew V. Abela</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2"/>
          <p:cNvSpPr txBox="1">
            <a:spLocks noGrp="1"/>
          </p:cNvSpPr>
          <p:nvPr>
            <p:ph type="title"/>
          </p:nvPr>
        </p:nvSpPr>
        <p:spPr>
          <a:xfrm>
            <a:off x="935923" y="1810090"/>
            <a:ext cx="2118427" cy="2968110"/>
          </a:xfrm>
          <a:prstGeom prst="rect">
            <a:avLst/>
          </a:prstGeom>
          <a:noFill/>
          <a:ln>
            <a:noFill/>
          </a:ln>
        </p:spPr>
        <p:txBody>
          <a:bodyPr spcFirstLastPara="1" wrap="square" lIns="0" tIns="165725" rIns="0" bIns="0" anchor="t" anchorCtr="0">
            <a:spAutoFit/>
          </a:bodyPr>
          <a:lstStyle/>
          <a:p>
            <a:pPr marL="298450" marR="76835" indent="-285750">
              <a:spcBef>
                <a:spcPts val="1200"/>
              </a:spcBef>
              <a:buSzPts val="1600"/>
              <a:buFont typeface="Arial" panose="020B0604020202020204" pitchFamily="34" charset="0"/>
              <a:buChar char="•"/>
            </a:pPr>
            <a:r>
              <a:rPr lang="en-US" sz="1600" dirty="0">
                <a:solidFill>
                  <a:schemeClr val="tx2">
                    <a:lumMod val="10000"/>
                  </a:schemeClr>
                </a:solidFill>
                <a:latin typeface="Arial"/>
                <a:cs typeface="Arial"/>
              </a:rPr>
              <a:t>Position</a:t>
            </a:r>
            <a:endParaRPr sz="1600" dirty="0">
              <a:solidFill>
                <a:schemeClr val="tx2">
                  <a:lumMod val="10000"/>
                </a:schemeClr>
              </a:solidFill>
              <a:latin typeface="Arial"/>
              <a:cs typeface="Arial"/>
            </a:endParaRPr>
          </a:p>
          <a:p>
            <a:pPr marL="298450" marR="76835" indent="-285750">
              <a:spcBef>
                <a:spcPts val="1200"/>
              </a:spcBef>
              <a:buSzPts val="1600"/>
              <a:buFont typeface="Arial" panose="020B0604020202020204" pitchFamily="34" charset="0"/>
              <a:buChar char="•"/>
            </a:pPr>
            <a:r>
              <a:rPr lang="en-US" sz="1600" dirty="0">
                <a:solidFill>
                  <a:schemeClr val="tx2">
                    <a:lumMod val="10000"/>
                  </a:schemeClr>
                </a:solidFill>
                <a:latin typeface="Arial"/>
                <a:cs typeface="Arial"/>
              </a:rPr>
              <a:t>Size</a:t>
            </a:r>
            <a:endParaRPr sz="1600" dirty="0">
              <a:solidFill>
                <a:schemeClr val="tx2">
                  <a:lumMod val="10000"/>
                </a:schemeClr>
              </a:solidFill>
              <a:latin typeface="Arial"/>
              <a:cs typeface="Arial"/>
            </a:endParaRPr>
          </a:p>
          <a:p>
            <a:pPr marL="298450" marR="76835" indent="-285750">
              <a:spcBef>
                <a:spcPts val="1200"/>
              </a:spcBef>
              <a:buSzPts val="1600"/>
              <a:buFont typeface="Arial" panose="020B0604020202020204" pitchFamily="34" charset="0"/>
              <a:buChar char="•"/>
            </a:pPr>
            <a:r>
              <a:rPr lang="en-US" sz="1600" dirty="0">
                <a:solidFill>
                  <a:schemeClr val="tx2">
                    <a:lumMod val="10000"/>
                  </a:schemeClr>
                </a:solidFill>
                <a:latin typeface="Arial"/>
                <a:cs typeface="Arial"/>
              </a:rPr>
              <a:t>Shape</a:t>
            </a:r>
            <a:endParaRPr sz="1600" dirty="0">
              <a:solidFill>
                <a:schemeClr val="tx2">
                  <a:lumMod val="10000"/>
                </a:schemeClr>
              </a:solidFill>
              <a:latin typeface="Arial"/>
              <a:cs typeface="Arial"/>
            </a:endParaRPr>
          </a:p>
          <a:p>
            <a:pPr marL="298450" marR="76835" indent="-285750">
              <a:spcBef>
                <a:spcPts val="1200"/>
              </a:spcBef>
              <a:buSzPts val="1600"/>
              <a:buFont typeface="Arial" panose="020B0604020202020204" pitchFamily="34" charset="0"/>
              <a:buChar char="•"/>
            </a:pPr>
            <a:r>
              <a:rPr lang="en-US" sz="1600" dirty="0">
                <a:solidFill>
                  <a:schemeClr val="tx2">
                    <a:lumMod val="10000"/>
                  </a:schemeClr>
                </a:solidFill>
                <a:latin typeface="Arial"/>
                <a:cs typeface="Arial"/>
              </a:rPr>
              <a:t>Color</a:t>
            </a:r>
            <a:endParaRPr sz="1600" dirty="0">
              <a:solidFill>
                <a:schemeClr val="tx2">
                  <a:lumMod val="10000"/>
                </a:schemeClr>
              </a:solidFill>
              <a:latin typeface="Arial"/>
              <a:cs typeface="Arial"/>
            </a:endParaRPr>
          </a:p>
          <a:p>
            <a:pPr marL="298450" marR="76835" indent="-285750">
              <a:spcBef>
                <a:spcPts val="1200"/>
              </a:spcBef>
              <a:buSzPts val="1600"/>
              <a:buFont typeface="Arial" panose="020B0604020202020204" pitchFamily="34" charset="0"/>
              <a:buChar char="•"/>
            </a:pPr>
            <a:r>
              <a:rPr lang="en-US" sz="1600" dirty="0">
                <a:solidFill>
                  <a:schemeClr val="tx2">
                    <a:lumMod val="10000"/>
                  </a:schemeClr>
                </a:solidFill>
                <a:latin typeface="Arial"/>
                <a:cs typeface="Arial"/>
              </a:rPr>
              <a:t>Brightness</a:t>
            </a:r>
            <a:endParaRPr sz="1600" dirty="0">
              <a:solidFill>
                <a:schemeClr val="tx2">
                  <a:lumMod val="10000"/>
                </a:schemeClr>
              </a:solidFill>
              <a:latin typeface="Arial"/>
              <a:cs typeface="Arial"/>
            </a:endParaRPr>
          </a:p>
          <a:p>
            <a:pPr marL="298450" marR="76835" indent="-285750">
              <a:spcBef>
                <a:spcPts val="1200"/>
              </a:spcBef>
              <a:buSzPts val="1600"/>
              <a:buFont typeface="Arial" panose="020B0604020202020204" pitchFamily="34" charset="0"/>
              <a:buChar char="•"/>
            </a:pPr>
            <a:r>
              <a:rPr lang="en-US" sz="1600" dirty="0">
                <a:solidFill>
                  <a:schemeClr val="tx2">
                    <a:lumMod val="10000"/>
                  </a:schemeClr>
                </a:solidFill>
                <a:latin typeface="Arial"/>
                <a:cs typeface="Arial"/>
              </a:rPr>
              <a:t>Orientation</a:t>
            </a:r>
            <a:endParaRPr sz="1600" dirty="0">
              <a:solidFill>
                <a:schemeClr val="tx2">
                  <a:lumMod val="10000"/>
                </a:schemeClr>
              </a:solidFill>
              <a:latin typeface="Arial"/>
              <a:cs typeface="Arial"/>
            </a:endParaRPr>
          </a:p>
          <a:p>
            <a:pPr marL="298450" marR="76835" indent="-285750">
              <a:spcBef>
                <a:spcPts val="1200"/>
              </a:spcBef>
              <a:buSzPts val="1600"/>
              <a:buFont typeface="Arial" panose="020B0604020202020204" pitchFamily="34" charset="0"/>
              <a:buChar char="•"/>
            </a:pPr>
            <a:r>
              <a:rPr lang="en-US" sz="1600" dirty="0">
                <a:solidFill>
                  <a:schemeClr val="tx2">
                    <a:lumMod val="10000"/>
                  </a:schemeClr>
                </a:solidFill>
                <a:latin typeface="Arial"/>
                <a:cs typeface="Arial"/>
              </a:rPr>
              <a:t>Texture</a:t>
            </a:r>
            <a:endParaRPr sz="1600" dirty="0">
              <a:solidFill>
                <a:schemeClr val="tx2">
                  <a:lumMod val="10000"/>
                </a:schemeClr>
              </a:solidFill>
              <a:latin typeface="Arial"/>
              <a:cs typeface="Arial"/>
            </a:endParaRPr>
          </a:p>
        </p:txBody>
      </p:sp>
      <p:sp>
        <p:nvSpPr>
          <p:cNvPr id="339" name="Google Shape;339;p42"/>
          <p:cNvSpPr txBox="1">
            <a:spLocks noGrp="1"/>
          </p:cNvSpPr>
          <p:nvPr>
            <p:ph type="title" idx="4294967295"/>
          </p:nvPr>
        </p:nvSpPr>
        <p:spPr>
          <a:xfrm>
            <a:off x="274320" y="134938"/>
            <a:ext cx="8156575" cy="506412"/>
          </a:xfrm>
          <a:prstGeom prst="rect">
            <a:avLst/>
          </a:prstGeom>
          <a:noFill/>
          <a:ln>
            <a:noFill/>
          </a:ln>
        </p:spPr>
        <p:txBody>
          <a:bodyPr spcFirstLastPara="1" wrap="square" lIns="0" tIns="12700" rIns="0" bIns="0" anchor="t" anchorCtr="0">
            <a:spAutoFit/>
          </a:bodyPr>
          <a:lstStyle/>
          <a:p>
            <a:pPr marL="12700"/>
            <a:r>
              <a:rPr lang="en-US" sz="3200" dirty="0">
                <a:solidFill>
                  <a:schemeClr val="bg1"/>
                </a:solidFill>
              </a:rPr>
              <a:t>Visual Variables</a:t>
            </a:r>
            <a:endParaRPr sz="3200" dirty="0">
              <a:solidFill>
                <a:schemeClr val="bg1"/>
              </a:solidFill>
            </a:endParaRPr>
          </a:p>
        </p:txBody>
      </p:sp>
      <p:sp>
        <p:nvSpPr>
          <p:cNvPr id="340" name="Google Shape;340;p42"/>
          <p:cNvSpPr txBox="1"/>
          <p:nvPr/>
        </p:nvSpPr>
        <p:spPr>
          <a:xfrm>
            <a:off x="6597774" y="6216650"/>
            <a:ext cx="50988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u="sng" dirty="0">
                <a:solidFill>
                  <a:schemeClr val="hlink"/>
                </a:solidFill>
                <a:hlinkClick r:id="rId3"/>
              </a:rPr>
              <a:t>https://junkcharts.typepad.com/</a:t>
            </a:r>
            <a:r>
              <a:rPr lang="en-US" sz="1100" dirty="0">
                <a:solidFill>
                  <a:schemeClr val="dk1"/>
                </a:solidFill>
              </a:rPr>
              <a:t> </a:t>
            </a:r>
            <a:endParaRPr sz="100" dirty="0"/>
          </a:p>
        </p:txBody>
      </p:sp>
      <p:pic>
        <p:nvPicPr>
          <p:cNvPr id="341" name="Google Shape;341;p42"/>
          <p:cNvPicPr preferRelativeResize="0"/>
          <p:nvPr/>
        </p:nvPicPr>
        <p:blipFill>
          <a:blip r:embed="rId4">
            <a:alphaModFix/>
          </a:blip>
          <a:stretch>
            <a:fillRect/>
          </a:stretch>
        </p:blipFill>
        <p:spPr>
          <a:xfrm>
            <a:off x="5818500" y="841971"/>
            <a:ext cx="4676149" cy="5174058"/>
          </a:xfrm>
          <a:prstGeom prst="rect">
            <a:avLst/>
          </a:prstGeom>
          <a:ln w="3175"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a:extLst>
              <a:ext uri="{FF2B5EF4-FFF2-40B4-BE49-F238E27FC236}">
                <a16:creationId xmlns:a16="http://schemas.microsoft.com/office/drawing/2014/main" id="{112CF681-AE4F-9851-6782-60F5242380B1}"/>
              </a:ext>
            </a:extLst>
          </p:cNvPr>
          <p:cNvSpPr txBox="1"/>
          <p:nvPr/>
        </p:nvSpPr>
        <p:spPr>
          <a:xfrm>
            <a:off x="336550" y="1625424"/>
            <a:ext cx="4762500" cy="369332"/>
          </a:xfrm>
          <a:prstGeom prst="rect">
            <a:avLst/>
          </a:prstGeom>
          <a:noFill/>
        </p:spPr>
        <p:txBody>
          <a:bodyPr wrap="square">
            <a:spAutoFit/>
          </a:bodyPr>
          <a:lstStyle/>
          <a:p>
            <a:r>
              <a:rPr kumimoji="0" lang="en-US" sz="1800" b="1" i="0" u="none" strike="noStrike" kern="0" cap="none" spc="0" normalizeH="0" baseline="0" noProof="0" dirty="0">
                <a:ln>
                  <a:noFill/>
                </a:ln>
                <a:solidFill>
                  <a:srgbClr val="4285F4">
                    <a:lumMod val="50000"/>
                  </a:srgbClr>
                </a:solidFill>
                <a:effectLst/>
                <a:uLnTx/>
                <a:uFillTx/>
                <a:latin typeface="Arial"/>
                <a:cs typeface="Arial"/>
                <a:sym typeface="Arial"/>
              </a:rPr>
              <a:t>Main Ingredients on a Visualization dish:</a:t>
            </a:r>
            <a:endParaRPr lang="en-US" dirty="0"/>
          </a:p>
        </p:txBody>
      </p:sp>
      <p:sp>
        <p:nvSpPr>
          <p:cNvPr id="8" name="TextBox 7">
            <a:extLst>
              <a:ext uri="{FF2B5EF4-FFF2-40B4-BE49-F238E27FC236}">
                <a16:creationId xmlns:a16="http://schemas.microsoft.com/office/drawing/2014/main" id="{160FB2B3-181E-3107-780F-CED17A86A157}"/>
              </a:ext>
            </a:extLst>
          </p:cNvPr>
          <p:cNvSpPr txBox="1"/>
          <p:nvPr/>
        </p:nvSpPr>
        <p:spPr>
          <a:xfrm>
            <a:off x="2318986" y="5677475"/>
            <a:ext cx="5435600" cy="338554"/>
          </a:xfrm>
          <a:prstGeom prst="rect">
            <a:avLst/>
          </a:prstGeom>
          <a:noFill/>
        </p:spPr>
        <p:txBody>
          <a:bodyPr wrap="square">
            <a:spAutoFit/>
          </a:bodyPr>
          <a:lstStyle/>
          <a:p>
            <a:r>
              <a:rPr lang="en-US" sz="1600" dirty="0">
                <a:solidFill>
                  <a:schemeClr val="tx2">
                    <a:lumMod val="10000"/>
                  </a:schemeClr>
                </a:solidFill>
              </a:rPr>
              <a:t>Remember: don’t over season….</a:t>
            </a:r>
            <a:endParaRPr lang="en-US" sz="1200" dirty="0">
              <a:solidFill>
                <a:schemeClr val="tx2">
                  <a:lumMod val="10000"/>
                </a:schemeClr>
              </a:solidFill>
            </a:endParaRPr>
          </a:p>
        </p:txBody>
      </p:sp>
      <p:sp>
        <p:nvSpPr>
          <p:cNvPr id="9" name="Rectangle 8">
            <a:extLst>
              <a:ext uri="{FF2B5EF4-FFF2-40B4-BE49-F238E27FC236}">
                <a16:creationId xmlns:a16="http://schemas.microsoft.com/office/drawing/2014/main" id="{A90455A0-A4C2-BE33-1DC5-85BC4CFD768D}"/>
              </a:ext>
            </a:extLst>
          </p:cNvPr>
          <p:cNvSpPr/>
          <p:nvPr/>
        </p:nvSpPr>
        <p:spPr>
          <a:xfrm>
            <a:off x="10020624" y="1409700"/>
            <a:ext cx="501650" cy="4521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38FB977-AC75-D67E-340F-8874A26E401B}"/>
              </a:ext>
            </a:extLst>
          </p:cNvPr>
          <p:cNvSpPr/>
          <p:nvPr/>
        </p:nvSpPr>
        <p:spPr>
          <a:xfrm>
            <a:off x="6230300" y="1625424"/>
            <a:ext cx="805500" cy="7812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C367F16-ED12-2B93-2593-B46390837343}"/>
              </a:ext>
            </a:extLst>
          </p:cNvPr>
          <p:cNvSpPr/>
          <p:nvPr/>
        </p:nvSpPr>
        <p:spPr>
          <a:xfrm>
            <a:off x="8494395" y="1625424"/>
            <a:ext cx="501650" cy="62470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89AE346-2943-D3C6-0BFD-1062A8951BDA}"/>
              </a:ext>
            </a:extLst>
          </p:cNvPr>
          <p:cNvSpPr/>
          <p:nvPr/>
        </p:nvSpPr>
        <p:spPr>
          <a:xfrm>
            <a:off x="8908424" y="2250131"/>
            <a:ext cx="1207126" cy="9693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D33B8A-A4EA-CE30-8032-762E5F18B52F}"/>
              </a:ext>
            </a:extLst>
          </p:cNvPr>
          <p:cNvSpPr/>
          <p:nvPr/>
        </p:nvSpPr>
        <p:spPr>
          <a:xfrm>
            <a:off x="8635374" y="3359497"/>
            <a:ext cx="1480176" cy="23809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1493144-E951-697A-50E7-28B5BACAA4E4}"/>
              </a:ext>
            </a:extLst>
          </p:cNvPr>
          <p:cNvSpPr/>
          <p:nvPr/>
        </p:nvSpPr>
        <p:spPr>
          <a:xfrm>
            <a:off x="6840368" y="5668324"/>
            <a:ext cx="441325" cy="3385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500"/>
                                        <p:tgtEl>
                                          <p:spTgt spid="3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2" name="Title 4">
            <a:extLst>
              <a:ext uri="{FF2B5EF4-FFF2-40B4-BE49-F238E27FC236}">
                <a16:creationId xmlns:a16="http://schemas.microsoft.com/office/drawing/2014/main" id="{9037E5E1-DCB4-2338-91BA-8FD151E6FABF}"/>
              </a:ext>
            </a:extLst>
          </p:cNvPr>
          <p:cNvSpPr txBox="1">
            <a:spLocks/>
          </p:cNvSpPr>
          <p:nvPr/>
        </p:nvSpPr>
        <p:spPr>
          <a:xfrm>
            <a:off x="914400" y="2125980"/>
            <a:ext cx="10363200" cy="677108"/>
          </a:xfrm>
          <a:prstGeom prst="rect">
            <a:avLst/>
          </a:prstGeom>
          <a:noFill/>
          <a:ln>
            <a:noFill/>
          </a:ln>
        </p:spPr>
        <p:txBody>
          <a:bodyPr spcFirstLastPara="1" wrap="square" lIns="121900" tIns="121900" rIns="121900" bIns="121900"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r>
              <a:rPr lang="en-US" sz="4400" b="1" dirty="0">
                <a:solidFill>
                  <a:srgbClr val="2663BC"/>
                </a:solidFill>
                <a:latin typeface="Söhne"/>
              </a:rPr>
              <a:t>Programming Introduction</a:t>
            </a:r>
          </a:p>
        </p:txBody>
      </p:sp>
      <p:sp>
        <p:nvSpPr>
          <p:cNvPr id="3" name="Subtitle 5">
            <a:extLst>
              <a:ext uri="{FF2B5EF4-FFF2-40B4-BE49-F238E27FC236}">
                <a16:creationId xmlns:a16="http://schemas.microsoft.com/office/drawing/2014/main" id="{4D22E873-BA6D-7426-316B-05D7CE0C51A8}"/>
              </a:ext>
            </a:extLst>
          </p:cNvPr>
          <p:cNvSpPr txBox="1">
            <a:spLocks/>
          </p:cNvSpPr>
          <p:nvPr/>
        </p:nvSpPr>
        <p:spPr>
          <a:xfrm>
            <a:off x="1828800" y="3059668"/>
            <a:ext cx="8534400" cy="369332"/>
          </a:xfrm>
          <a:prstGeom prst="rect">
            <a:avLst/>
          </a:prstGeom>
        </p:spPr>
        <p:txBody>
          <a:bodyPr wrap="square" lIns="0" tIns="0" rIns="0" bIns="0">
            <a:spAutoFit/>
          </a:bodyPr>
          <a:lstStyle>
            <a:lvl1pPr marL="0">
              <a:defRPr sz="2200" b="0" i="0">
                <a:solidFill>
                  <a:srgbClr val="31313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Let’s Go!</a:t>
            </a:r>
            <a:endParaRPr kumimoji="0" lang="en-US" sz="2200" b="0" i="0" u="none" strike="noStrike" kern="0" cap="none" spc="0" normalizeH="0" baseline="0" noProof="0" dirty="0">
              <a:ln>
                <a:noFill/>
              </a:ln>
              <a:solidFill>
                <a:srgbClr val="FFC000"/>
              </a:solidFill>
              <a:effectLst/>
              <a:uLnTx/>
              <a:uFillTx/>
              <a:latin typeface="Carlito"/>
              <a:ea typeface="+mn-ea"/>
            </a:endParaRPr>
          </a:p>
        </p:txBody>
      </p:sp>
      <p:pic>
        <p:nvPicPr>
          <p:cNvPr id="5" name="Picture 4">
            <a:extLst>
              <a:ext uri="{FF2B5EF4-FFF2-40B4-BE49-F238E27FC236}">
                <a16:creationId xmlns:a16="http://schemas.microsoft.com/office/drawing/2014/main" id="{F80ACC28-B11F-8775-6A07-6854A3EEF64E}"/>
              </a:ext>
            </a:extLst>
          </p:cNvPr>
          <p:cNvPicPr>
            <a:picLocks noChangeAspect="1"/>
          </p:cNvPicPr>
          <p:nvPr/>
        </p:nvPicPr>
        <p:blipFill>
          <a:blip r:embed="rId3"/>
          <a:stretch>
            <a:fillRect/>
          </a:stretch>
        </p:blipFill>
        <p:spPr>
          <a:xfrm>
            <a:off x="4547026" y="3138282"/>
            <a:ext cx="2991267" cy="294363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5" name="Picture 4" descr="Uncle Sam On Canvas Print">
            <a:extLst>
              <a:ext uri="{FF2B5EF4-FFF2-40B4-BE49-F238E27FC236}">
                <a16:creationId xmlns:a16="http://schemas.microsoft.com/office/drawing/2014/main" id="{0C4C905D-B117-ADB1-D2B1-18136447438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908" t="750" r="11785" b="4119"/>
          <a:stretch/>
        </p:blipFill>
        <p:spPr bwMode="auto">
          <a:xfrm>
            <a:off x="351925" y="1949451"/>
            <a:ext cx="3149600" cy="40322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04" name="Google Shape;104;p21"/>
          <p:cNvSpPr txBox="1">
            <a:spLocks noGrp="1"/>
          </p:cNvSpPr>
          <p:nvPr>
            <p:ph type="title"/>
          </p:nvPr>
        </p:nvSpPr>
        <p:spPr>
          <a:xfrm>
            <a:off x="228600" y="59830"/>
            <a:ext cx="11963400" cy="627746"/>
          </a:xfrm>
          <a:prstGeom prst="rect">
            <a:avLst/>
          </a:prstGeom>
          <a:noFill/>
          <a:ln>
            <a:noFill/>
          </a:ln>
        </p:spPr>
        <p:txBody>
          <a:bodyPr spcFirstLastPara="1" wrap="square" lIns="0" tIns="12075" rIns="0" bIns="0" anchor="t" anchorCtr="0">
            <a:spAutoFit/>
          </a:bodyPr>
          <a:lstStyle/>
          <a:p>
            <a:pPr marL="12700" lvl="0" indent="0" algn="l" rtl="0">
              <a:lnSpc>
                <a:spcPct val="100000"/>
              </a:lnSpc>
              <a:spcBef>
                <a:spcPts val="0"/>
              </a:spcBef>
              <a:spcAft>
                <a:spcPts val="0"/>
              </a:spcAft>
              <a:buNone/>
            </a:pPr>
            <a:r>
              <a:rPr lang="en-US" sz="4000" dirty="0">
                <a:latin typeface="Arial"/>
                <a:ea typeface="Arial"/>
                <a:cs typeface="Arial"/>
                <a:sym typeface="Arial"/>
              </a:rPr>
              <a:t>It’s all about You Guys!</a:t>
            </a:r>
            <a:endParaRPr sz="4000" dirty="0">
              <a:latin typeface="Arial"/>
              <a:ea typeface="Arial"/>
              <a:cs typeface="Arial"/>
              <a:sym typeface="Arial"/>
            </a:endParaRPr>
          </a:p>
        </p:txBody>
      </p:sp>
      <p:sp>
        <p:nvSpPr>
          <p:cNvPr id="5" name="Google Shape;98;p20">
            <a:extLst>
              <a:ext uri="{FF2B5EF4-FFF2-40B4-BE49-F238E27FC236}">
                <a16:creationId xmlns:a16="http://schemas.microsoft.com/office/drawing/2014/main" id="{2C15C3CB-35D0-5601-5C4F-08F7E676C441}"/>
              </a:ext>
            </a:extLst>
          </p:cNvPr>
          <p:cNvSpPr txBox="1"/>
          <p:nvPr/>
        </p:nvSpPr>
        <p:spPr>
          <a:xfrm>
            <a:off x="4088900" y="1124219"/>
            <a:ext cx="5423400" cy="462226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28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sym typeface="Times New Roman"/>
              </a:rPr>
              <a:t>Quick Intro</a:t>
            </a:r>
            <a:endParaRPr sz="24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23850" algn="l" rtl="0">
              <a:lnSpc>
                <a:spcPct val="115000"/>
              </a:lnSpc>
              <a:spcBef>
                <a:spcPts val="1500"/>
              </a:spcBef>
              <a:spcAft>
                <a:spcPts val="0"/>
              </a:spcAft>
              <a:buClr>
                <a:schemeClr val="dk1"/>
              </a:buClr>
              <a:buSzPts val="1500"/>
              <a:buFont typeface="Times New Roman"/>
              <a:buChar char="●"/>
            </a:pP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Name</a:t>
            </a:r>
          </a:p>
          <a:p>
            <a:pPr marL="457200" lvl="0" indent="-323850" algn="l" rtl="0">
              <a:lnSpc>
                <a:spcPct val="115000"/>
              </a:lnSpc>
              <a:spcBef>
                <a:spcPts val="1500"/>
              </a:spcBef>
              <a:spcAft>
                <a:spcPts val="0"/>
              </a:spcAft>
              <a:buClr>
                <a:schemeClr val="dk1"/>
              </a:buClr>
              <a:buSzPts val="1500"/>
              <a:buFont typeface="Times New Roman"/>
              <a:buChar char="●"/>
            </a:pPr>
            <a:endPar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133350" lvl="0" algn="l" rtl="0">
              <a:lnSpc>
                <a:spcPct val="115000"/>
              </a:lnSpc>
              <a:spcBef>
                <a:spcPts val="1500"/>
              </a:spcBef>
              <a:spcAft>
                <a:spcPts val="0"/>
              </a:spcAft>
              <a:buClr>
                <a:schemeClr val="dk1"/>
              </a:buClr>
              <a:buSzPts val="1500"/>
            </a:pPr>
            <a:endParaRPr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Where are you calling from?</a:t>
            </a:r>
          </a:p>
          <a:p>
            <a:pPr marL="457200" lvl="0" indent="-323850" algn="l" rtl="0">
              <a:lnSpc>
                <a:spcPct val="115000"/>
              </a:lnSpc>
              <a:spcBef>
                <a:spcPts val="0"/>
              </a:spcBef>
              <a:spcAft>
                <a:spcPts val="0"/>
              </a:spcAft>
              <a:buClr>
                <a:schemeClr val="dk1"/>
              </a:buClr>
              <a:buSzPts val="1500"/>
              <a:buFont typeface="Times New Roman"/>
              <a:buChar char="●"/>
            </a:pPr>
            <a:endPar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endPar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endPar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What’s your Data Science/Data Visualization background?</a:t>
            </a:r>
          </a:p>
          <a:p>
            <a:pPr marL="457200" lvl="0" indent="-323850" algn="l" rtl="0">
              <a:lnSpc>
                <a:spcPct val="115000"/>
              </a:lnSpc>
              <a:spcBef>
                <a:spcPts val="0"/>
              </a:spcBef>
              <a:spcAft>
                <a:spcPts val="0"/>
              </a:spcAft>
              <a:buClr>
                <a:schemeClr val="dk1"/>
              </a:buClr>
              <a:buSzPts val="1500"/>
              <a:buFont typeface="Times New Roman"/>
              <a:buChar char="●"/>
            </a:pPr>
            <a:endPar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endPar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endPar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What’s your real job? (if any)</a:t>
            </a:r>
            <a:endParaRPr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pic>
        <p:nvPicPr>
          <p:cNvPr id="7" name="Graphic 6" descr="Employee badge with solid fill">
            <a:extLst>
              <a:ext uri="{FF2B5EF4-FFF2-40B4-BE49-F238E27FC236}">
                <a16:creationId xmlns:a16="http://schemas.microsoft.com/office/drawing/2014/main" id="{03F8E6D5-B5A3-3505-0138-09FEEB3283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3900" y="920750"/>
            <a:ext cx="1447800" cy="1447800"/>
          </a:xfrm>
          <a:prstGeom prst="rect">
            <a:avLst/>
          </a:prstGeom>
          <a:effectLst>
            <a:outerShdw blurRad="50800" dist="38100" dir="2700000" algn="tl" rotWithShape="0">
              <a:prstClr val="black">
                <a:alpha val="40000"/>
              </a:prstClr>
            </a:outerShdw>
          </a:effectLst>
        </p:spPr>
      </p:pic>
      <p:pic>
        <p:nvPicPr>
          <p:cNvPr id="10" name="Graphic 9" descr="Marker with solid fill">
            <a:extLst>
              <a:ext uri="{FF2B5EF4-FFF2-40B4-BE49-F238E27FC236}">
                <a16:creationId xmlns:a16="http://schemas.microsoft.com/office/drawing/2014/main" id="{BAAF86FE-7325-7594-9AA9-6B8AE3FA79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48650" y="2241550"/>
            <a:ext cx="1574800" cy="1574800"/>
          </a:xfrm>
          <a:prstGeom prst="rect">
            <a:avLst/>
          </a:prstGeom>
          <a:effectLst>
            <a:outerShdw blurRad="50800" dist="38100" dir="2700000" algn="tl" rotWithShape="0">
              <a:prstClr val="black">
                <a:alpha val="40000"/>
              </a:prstClr>
            </a:outerShdw>
          </a:effectLst>
        </p:spPr>
      </p:pic>
      <p:pic>
        <p:nvPicPr>
          <p:cNvPr id="12" name="Graphic 11" descr="Bar chart with solid fill">
            <a:extLst>
              <a:ext uri="{FF2B5EF4-FFF2-40B4-BE49-F238E27FC236}">
                <a16:creationId xmlns:a16="http://schemas.microsoft.com/office/drawing/2014/main" id="{76A504FC-254C-A3A2-E2C9-B50E0209EB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79050" y="3486150"/>
            <a:ext cx="1619250" cy="1619250"/>
          </a:xfrm>
          <a:prstGeom prst="rect">
            <a:avLst/>
          </a:prstGeom>
          <a:effectLst>
            <a:outerShdw blurRad="50800" dist="38100" dir="2700000" algn="tl" rotWithShape="0">
              <a:prstClr val="black">
                <a:alpha val="40000"/>
              </a:prstClr>
            </a:outerShdw>
          </a:effectLst>
        </p:spPr>
      </p:pic>
      <p:pic>
        <p:nvPicPr>
          <p:cNvPr id="14" name="Graphic 13" descr="Astronaut female with solid fill">
            <a:extLst>
              <a:ext uri="{FF2B5EF4-FFF2-40B4-BE49-F238E27FC236}">
                <a16:creationId xmlns:a16="http://schemas.microsoft.com/office/drawing/2014/main" id="{1E55F50F-0D11-E80E-DC1B-CB19B22B40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81950" y="4849624"/>
            <a:ext cx="1447800" cy="14478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75504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2" name="Title 1">
            <a:extLst>
              <a:ext uri="{FF2B5EF4-FFF2-40B4-BE49-F238E27FC236}">
                <a16:creationId xmlns:a16="http://schemas.microsoft.com/office/drawing/2014/main" id="{662EADF0-C84C-791D-64DD-16A09684190B}"/>
              </a:ext>
            </a:extLst>
          </p:cNvPr>
          <p:cNvSpPr>
            <a:spLocks noGrp="1"/>
          </p:cNvSpPr>
          <p:nvPr>
            <p:ph type="title"/>
          </p:nvPr>
        </p:nvSpPr>
        <p:spPr/>
        <p:txBody>
          <a:bodyPr>
            <a:normAutofit/>
          </a:bodyPr>
          <a:lstStyle/>
          <a:p>
            <a:r>
              <a:rPr lang="en-US" sz="3600" dirty="0"/>
              <a:t>Module 1 - Overview </a:t>
            </a:r>
          </a:p>
        </p:txBody>
      </p:sp>
      <p:graphicFrame>
        <p:nvGraphicFramePr>
          <p:cNvPr id="3" name="Google Shape;96;p20">
            <a:extLst>
              <a:ext uri="{FF2B5EF4-FFF2-40B4-BE49-F238E27FC236}">
                <a16:creationId xmlns:a16="http://schemas.microsoft.com/office/drawing/2014/main" id="{4E5F71D2-EE99-8A4F-1668-784F4CDF0F94}"/>
              </a:ext>
            </a:extLst>
          </p:cNvPr>
          <p:cNvGraphicFramePr/>
          <p:nvPr>
            <p:extLst>
              <p:ext uri="{D42A27DB-BD31-4B8C-83A1-F6EECF244321}">
                <p14:modId xmlns:p14="http://schemas.microsoft.com/office/powerpoint/2010/main" val="2270497417"/>
              </p:ext>
            </p:extLst>
          </p:nvPr>
        </p:nvGraphicFramePr>
        <p:xfrm>
          <a:off x="2133600" y="4442367"/>
          <a:ext cx="7924800" cy="1481700"/>
        </p:xfrm>
        <a:graphic>
          <a:graphicData uri="http://schemas.openxmlformats.org/drawingml/2006/table">
            <a:tbl>
              <a:tblPr>
                <a:noFill/>
                <a:tableStyleId>{674D54B3-8355-41A5-9EE1-AE6073539B48}</a:tableStyleId>
              </a:tblPr>
              <a:tblGrid>
                <a:gridCol w="2641600">
                  <a:extLst>
                    <a:ext uri="{9D8B030D-6E8A-4147-A177-3AD203B41FA5}">
                      <a16:colId xmlns:a16="http://schemas.microsoft.com/office/drawing/2014/main" val="20000"/>
                    </a:ext>
                  </a:extLst>
                </a:gridCol>
                <a:gridCol w="2641600">
                  <a:extLst>
                    <a:ext uri="{9D8B030D-6E8A-4147-A177-3AD203B41FA5}">
                      <a16:colId xmlns:a16="http://schemas.microsoft.com/office/drawing/2014/main" val="20001"/>
                    </a:ext>
                  </a:extLst>
                </a:gridCol>
                <a:gridCol w="264160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r>
                        <a:rPr lang="en-US" sz="1500" b="1">
                          <a:solidFill>
                            <a:srgbClr val="FFFFFF"/>
                          </a:solidFill>
                          <a:latin typeface="Calibri" panose="020F0502020204030204" pitchFamily="34" charset="0"/>
                          <a:ea typeface="Calibri" panose="020F0502020204030204" pitchFamily="34" charset="0"/>
                          <a:cs typeface="Calibri" panose="020F0502020204030204" pitchFamily="34" charset="0"/>
                          <a:sym typeface="Times New Roman"/>
                        </a:rPr>
                        <a:t>EDA</a:t>
                      </a:r>
                      <a:endParaRPr sz="1500" b="1">
                        <a:solidFill>
                          <a:srgbClr val="FFFFFF"/>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84675" marR="84675" marT="84675" marB="84675">
                    <a:solidFill>
                      <a:srgbClr val="1C4587"/>
                    </a:solidFill>
                  </a:tcPr>
                </a:tc>
                <a:tc>
                  <a:txBody>
                    <a:bodyPr/>
                    <a:lstStyle/>
                    <a:p>
                      <a:pPr marL="0" lvl="0" indent="0" algn="ctr" rtl="0">
                        <a:spcBef>
                          <a:spcPts val="0"/>
                        </a:spcBef>
                        <a:spcAft>
                          <a:spcPts val="0"/>
                        </a:spcAft>
                        <a:buNone/>
                      </a:pPr>
                      <a:r>
                        <a:rPr lang="en-US" sz="1500" b="1">
                          <a:solidFill>
                            <a:srgbClr val="FFFFFF"/>
                          </a:solidFill>
                          <a:latin typeface="Calibri" panose="020F0502020204030204" pitchFamily="34" charset="0"/>
                          <a:ea typeface="Calibri" panose="020F0502020204030204" pitchFamily="34" charset="0"/>
                          <a:cs typeface="Calibri" panose="020F0502020204030204" pitchFamily="34" charset="0"/>
                          <a:sym typeface="Times New Roman"/>
                        </a:rPr>
                        <a:t>Data Viz</a:t>
                      </a:r>
                      <a:endParaRPr sz="1500" b="1">
                        <a:solidFill>
                          <a:srgbClr val="FFFFFF"/>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84675" marR="84675" marT="84675" marB="84675">
                    <a:solidFill>
                      <a:srgbClr val="1C4587"/>
                    </a:solidFill>
                  </a:tcPr>
                </a:tc>
                <a:tc>
                  <a:txBody>
                    <a:bodyPr/>
                    <a:lstStyle/>
                    <a:p>
                      <a:pPr marL="0" lvl="0" indent="0" algn="ctr" rtl="0">
                        <a:spcBef>
                          <a:spcPts val="0"/>
                        </a:spcBef>
                        <a:spcAft>
                          <a:spcPts val="0"/>
                        </a:spcAft>
                        <a:buNone/>
                      </a:pPr>
                      <a:r>
                        <a:rPr lang="en-US" sz="1500" b="1">
                          <a:solidFill>
                            <a:srgbClr val="FFFFFF"/>
                          </a:solidFill>
                          <a:latin typeface="Calibri" panose="020F0502020204030204" pitchFamily="34" charset="0"/>
                          <a:ea typeface="Calibri" panose="020F0502020204030204" pitchFamily="34" charset="0"/>
                          <a:cs typeface="Calibri" panose="020F0502020204030204" pitchFamily="34" charset="0"/>
                          <a:sym typeface="Times New Roman"/>
                        </a:rPr>
                        <a:t>Assignments</a:t>
                      </a:r>
                      <a:endParaRPr sz="1500" b="1">
                        <a:solidFill>
                          <a:srgbClr val="FFFFFF"/>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84675" marR="84675" marT="84675" marB="84675">
                    <a:solidFill>
                      <a:srgbClr val="1C4587"/>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US" sz="1500" dirty="0">
                          <a:latin typeface="Calibri" panose="020F0502020204030204" pitchFamily="34" charset="0"/>
                          <a:ea typeface="Calibri" panose="020F0502020204030204" pitchFamily="34" charset="0"/>
                          <a:cs typeface="Calibri" panose="020F0502020204030204" pitchFamily="34" charset="0"/>
                          <a:sym typeface="Times New Roman"/>
                        </a:rPr>
                        <a:t>Provost &amp; Fawcett Ch. 1</a:t>
                      </a:r>
                      <a:endParaRPr sz="15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ctr" rtl="0">
                        <a:spcBef>
                          <a:spcPts val="0"/>
                        </a:spcBef>
                        <a:spcAft>
                          <a:spcPts val="0"/>
                        </a:spcAft>
                        <a:buNone/>
                      </a:pPr>
                      <a:r>
                        <a:rPr lang="en-US" sz="1500" dirty="0" err="1">
                          <a:latin typeface="Calibri" panose="020F0502020204030204" pitchFamily="34" charset="0"/>
                          <a:ea typeface="Calibri" panose="020F0502020204030204" pitchFamily="34" charset="0"/>
                          <a:cs typeface="Calibri" panose="020F0502020204030204" pitchFamily="34" charset="0"/>
                          <a:sym typeface="Times New Roman"/>
                        </a:rPr>
                        <a:t>Banasiewicz</a:t>
                      </a:r>
                      <a:r>
                        <a:rPr lang="en-US" sz="1500" dirty="0">
                          <a:latin typeface="Calibri" panose="020F0502020204030204" pitchFamily="34" charset="0"/>
                          <a:ea typeface="Calibri" panose="020F0502020204030204" pitchFamily="34" charset="0"/>
                          <a:cs typeface="Calibri" panose="020F0502020204030204" pitchFamily="34" charset="0"/>
                          <a:sym typeface="Times New Roman"/>
                        </a:rPr>
                        <a:t> Ch. 1</a:t>
                      </a:r>
                      <a:endParaRPr sz="15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ctr" rtl="0">
                        <a:spcBef>
                          <a:spcPts val="0"/>
                        </a:spcBef>
                        <a:spcAft>
                          <a:spcPts val="0"/>
                        </a:spcAft>
                        <a:buNone/>
                      </a:pPr>
                      <a:r>
                        <a:rPr lang="en-US" sz="1500" dirty="0">
                          <a:latin typeface="Calibri" panose="020F0502020204030204" pitchFamily="34" charset="0"/>
                          <a:ea typeface="Calibri" panose="020F0502020204030204" pitchFamily="34" charset="0"/>
                          <a:cs typeface="Calibri" panose="020F0502020204030204" pitchFamily="34" charset="0"/>
                          <a:sym typeface="Times New Roman"/>
                        </a:rPr>
                        <a:t>HBR - When Data Creates Competitive Advantage</a:t>
                      </a:r>
                      <a:endParaRPr sz="1500" dirty="0">
                        <a:latin typeface="Calibri" panose="020F0502020204030204" pitchFamily="34" charset="0"/>
                        <a:ea typeface="Calibri" panose="020F0502020204030204" pitchFamily="34" charset="0"/>
                        <a:cs typeface="Calibri" panose="020F0502020204030204" pitchFamily="34" charset="0"/>
                        <a:sym typeface="Times New Roman"/>
                      </a:endParaRPr>
                    </a:p>
                  </a:txBody>
                  <a:tcPr marL="84675" marR="84675" marT="84675" marB="84675"/>
                </a:tc>
                <a:tc>
                  <a:txBody>
                    <a:bodyPr/>
                    <a:lstStyle/>
                    <a:p>
                      <a:pPr marL="0" lvl="0" indent="0" algn="ctr" rtl="0">
                        <a:spcBef>
                          <a:spcPts val="0"/>
                        </a:spcBef>
                        <a:spcAft>
                          <a:spcPts val="0"/>
                        </a:spcAft>
                        <a:buNone/>
                      </a:pPr>
                      <a:r>
                        <a:rPr lang="en-US" sz="1500">
                          <a:latin typeface="Calibri" panose="020F0502020204030204" pitchFamily="34" charset="0"/>
                          <a:ea typeface="Calibri" panose="020F0502020204030204" pitchFamily="34" charset="0"/>
                          <a:cs typeface="Calibri" panose="020F0502020204030204" pitchFamily="34" charset="0"/>
                          <a:sym typeface="Times New Roman"/>
                        </a:rPr>
                        <a:t>Yau Ch. 1</a:t>
                      </a:r>
                      <a:br>
                        <a:rPr lang="en-US" sz="1500">
                          <a:latin typeface="Calibri" panose="020F0502020204030204" pitchFamily="34" charset="0"/>
                          <a:ea typeface="Calibri" panose="020F0502020204030204" pitchFamily="34" charset="0"/>
                          <a:cs typeface="Calibri" panose="020F0502020204030204" pitchFamily="34" charset="0"/>
                          <a:sym typeface="Times New Roman"/>
                        </a:rPr>
                      </a:br>
                      <a:r>
                        <a:rPr lang="en-US" sz="1500">
                          <a:latin typeface="Calibri" panose="020F0502020204030204" pitchFamily="34" charset="0"/>
                          <a:ea typeface="Calibri" panose="020F0502020204030204" pitchFamily="34" charset="0"/>
                          <a:cs typeface="Calibri" panose="020F0502020204030204" pitchFamily="34" charset="0"/>
                          <a:sym typeface="Times New Roman"/>
                        </a:rPr>
                        <a:t>Cairo Ch. 1-3</a:t>
                      </a:r>
                      <a:endParaRPr sz="1500">
                        <a:latin typeface="Calibri" panose="020F0502020204030204" pitchFamily="34" charset="0"/>
                        <a:ea typeface="Calibri" panose="020F0502020204030204" pitchFamily="34" charset="0"/>
                        <a:cs typeface="Calibri" panose="020F0502020204030204" pitchFamily="34" charset="0"/>
                        <a:sym typeface="Times New Roman"/>
                      </a:endParaRPr>
                    </a:p>
                  </a:txBody>
                  <a:tcPr marL="84675" marR="84675" marT="84675" marB="84675"/>
                </a:tc>
                <a:tc>
                  <a:txBody>
                    <a:bodyPr/>
                    <a:lstStyle/>
                    <a:p>
                      <a:pPr marL="0" lvl="0" indent="0" algn="ctr" rtl="0">
                        <a:spcBef>
                          <a:spcPts val="0"/>
                        </a:spcBef>
                        <a:spcAft>
                          <a:spcPts val="0"/>
                        </a:spcAft>
                        <a:buNone/>
                      </a:pPr>
                      <a:r>
                        <a:rPr lang="en-US" sz="1500" dirty="0">
                          <a:latin typeface="Calibri" panose="020F0502020204030204" pitchFamily="34" charset="0"/>
                          <a:ea typeface="Calibri" panose="020F0502020204030204" pitchFamily="34" charset="0"/>
                          <a:cs typeface="Calibri" panose="020F0502020204030204" pitchFamily="34" charset="0"/>
                          <a:sym typeface="Times New Roman"/>
                        </a:rPr>
                        <a:t>Week 1 - Introduction (5%)</a:t>
                      </a:r>
                      <a:endParaRPr sz="1500" dirty="0">
                        <a:latin typeface="Calibri" panose="020F0502020204030204" pitchFamily="34" charset="0"/>
                        <a:ea typeface="Calibri" panose="020F0502020204030204" pitchFamily="34" charset="0"/>
                        <a:cs typeface="Calibri" panose="020F0502020204030204" pitchFamily="34" charset="0"/>
                        <a:sym typeface="Times New Roman"/>
                      </a:endParaRPr>
                    </a:p>
                  </a:txBody>
                  <a:tcPr marL="84675" marR="84675" marT="84675" marB="84675"/>
                </a:tc>
                <a:extLst>
                  <a:ext uri="{0D108BD9-81ED-4DB2-BD59-A6C34878D82A}">
                    <a16:rowId xmlns:a16="http://schemas.microsoft.com/office/drawing/2014/main" val="10001"/>
                  </a:ext>
                </a:extLst>
              </a:tr>
            </a:tbl>
          </a:graphicData>
        </a:graphic>
      </p:graphicFrame>
      <p:sp>
        <p:nvSpPr>
          <p:cNvPr id="4" name="Google Shape;97;p20">
            <a:extLst>
              <a:ext uri="{FF2B5EF4-FFF2-40B4-BE49-F238E27FC236}">
                <a16:creationId xmlns:a16="http://schemas.microsoft.com/office/drawing/2014/main" id="{61064051-198E-838F-ABC3-BB8BF3527F48}"/>
              </a:ext>
            </a:extLst>
          </p:cNvPr>
          <p:cNvSpPr txBox="1"/>
          <p:nvPr/>
        </p:nvSpPr>
        <p:spPr>
          <a:xfrm>
            <a:off x="6211800" y="1906625"/>
            <a:ext cx="5656350" cy="191921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To-Do List</a:t>
            </a:r>
            <a:endParaRPr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23850" algn="l" rtl="0">
              <a:lnSpc>
                <a:spcPct val="115000"/>
              </a:lnSpc>
              <a:spcBef>
                <a:spcPts val="1500"/>
              </a:spcBef>
              <a:spcAft>
                <a:spcPts val="0"/>
              </a:spcAft>
              <a:buClr>
                <a:schemeClr val="dk1"/>
              </a:buClr>
              <a:buSzPts val="1500"/>
              <a:buFont typeface="Times New Roman"/>
              <a:buAutoNum type="arabicPeriod"/>
            </a:pPr>
            <a:r>
              <a:rPr lang="en-US" sz="15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Review: </a:t>
            </a: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materials linked on the content page</a:t>
            </a:r>
            <a:endParaRPr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23850" algn="l" rtl="0">
              <a:lnSpc>
                <a:spcPct val="115000"/>
              </a:lnSpc>
              <a:spcBef>
                <a:spcPts val="0"/>
              </a:spcBef>
              <a:spcAft>
                <a:spcPts val="0"/>
              </a:spcAft>
              <a:buClr>
                <a:schemeClr val="dk1"/>
              </a:buClr>
              <a:buSzPts val="1500"/>
              <a:buFont typeface="Times New Roman"/>
              <a:buAutoNum type="arabicPeriod"/>
            </a:pPr>
            <a:r>
              <a:rPr lang="en-US" sz="15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Complete:</a:t>
            </a: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Assignment 01 on or before 11:59 pm ET on Sunday</a:t>
            </a:r>
            <a:endParaRPr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23850" algn="l" rtl="0">
              <a:lnSpc>
                <a:spcPct val="115000"/>
              </a:lnSpc>
              <a:spcBef>
                <a:spcPts val="0"/>
              </a:spcBef>
              <a:spcAft>
                <a:spcPts val="0"/>
              </a:spcAft>
              <a:buClr>
                <a:schemeClr val="dk1"/>
              </a:buClr>
              <a:buSzPts val="1500"/>
              <a:buFont typeface="Times New Roman"/>
              <a:buAutoNum type="arabicPeriod"/>
            </a:pPr>
            <a:r>
              <a:rPr lang="en-US" sz="15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Attend:</a:t>
            </a: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Class Session</a:t>
            </a:r>
            <a:endParaRPr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23850" algn="l" rtl="0">
              <a:lnSpc>
                <a:spcPct val="115000"/>
              </a:lnSpc>
              <a:spcBef>
                <a:spcPts val="0"/>
              </a:spcBef>
              <a:spcAft>
                <a:spcPts val="0"/>
              </a:spcAft>
              <a:buClr>
                <a:schemeClr val="dk1"/>
              </a:buClr>
              <a:buSzPts val="1500"/>
              <a:buFont typeface="Times New Roman"/>
              <a:buAutoNum type="arabicPeriod"/>
            </a:pPr>
            <a:r>
              <a:rPr lang="en-US" sz="15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Complete:</a:t>
            </a: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This module's quiz: </a:t>
            </a:r>
            <a:r>
              <a:rPr lang="en-US" sz="1500" i="1" dirty="0">
                <a:solidFill>
                  <a:srgbClr val="92D050"/>
                </a:solidFill>
                <a:latin typeface="Calibri" panose="020F0502020204030204" pitchFamily="34" charset="0"/>
                <a:ea typeface="Calibri" panose="020F0502020204030204" pitchFamily="34" charset="0"/>
                <a:cs typeface="Calibri" panose="020F0502020204030204" pitchFamily="34" charset="0"/>
                <a:sym typeface="Times New Roman"/>
              </a:rPr>
              <a:t>Module 01: Quiz 01 </a:t>
            </a: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by Friday</a:t>
            </a:r>
            <a:endParaRPr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5" name="Google Shape;98;p20">
            <a:extLst>
              <a:ext uri="{FF2B5EF4-FFF2-40B4-BE49-F238E27FC236}">
                <a16:creationId xmlns:a16="http://schemas.microsoft.com/office/drawing/2014/main" id="{4D168103-0C60-2DA0-4EE1-3F5C55A59BB8}"/>
              </a:ext>
            </a:extLst>
          </p:cNvPr>
          <p:cNvSpPr txBox="1"/>
          <p:nvPr/>
        </p:nvSpPr>
        <p:spPr>
          <a:xfrm>
            <a:off x="527400" y="1906625"/>
            <a:ext cx="5423400" cy="191921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Objectives</a:t>
            </a:r>
            <a:endParaRPr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23850" algn="l" rtl="0">
              <a:lnSpc>
                <a:spcPct val="115000"/>
              </a:lnSpc>
              <a:spcBef>
                <a:spcPts val="1500"/>
              </a:spcBef>
              <a:spcAft>
                <a:spcPts val="0"/>
              </a:spcAft>
              <a:buClr>
                <a:schemeClr val="dk1"/>
              </a:buClr>
              <a:buSzPts val="1500"/>
              <a:buFont typeface="Times New Roman"/>
              <a:buChar char="●"/>
            </a:pP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Understand the course aims and objectives</a:t>
            </a:r>
            <a:endParaRPr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Describe the key steps in turning data into information and then into knowledge</a:t>
            </a:r>
            <a:endParaRPr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Understand how data visualization is used</a:t>
            </a:r>
            <a:endParaRPr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5" name="Google Shape;135;p22"/>
          <p:cNvSpPr txBox="1">
            <a:spLocks noGrp="1"/>
          </p:cNvSpPr>
          <p:nvPr>
            <p:ph type="title"/>
          </p:nvPr>
        </p:nvSpPr>
        <p:spPr>
          <a:xfrm>
            <a:off x="228600" y="59830"/>
            <a:ext cx="11963400" cy="70788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US" sz="4600" dirty="0">
                <a:latin typeface="Times New Roman"/>
                <a:ea typeface="Times New Roman"/>
                <a:cs typeface="Times New Roman"/>
                <a:sym typeface="Times New Roman"/>
              </a:rPr>
              <a:t>What is this course about?</a:t>
            </a:r>
            <a:endParaRPr sz="4950" dirty="0">
              <a:latin typeface="Times New Roman"/>
              <a:ea typeface="Times New Roman"/>
              <a:cs typeface="Times New Roman"/>
              <a:sym typeface="Times New Roman"/>
            </a:endParaRPr>
          </a:p>
        </p:txBody>
      </p:sp>
      <p:sp>
        <p:nvSpPr>
          <p:cNvPr id="137" name="Google Shape;137;p22"/>
          <p:cNvSpPr txBox="1"/>
          <p:nvPr/>
        </p:nvSpPr>
        <p:spPr>
          <a:xfrm>
            <a:off x="1789329" y="2130954"/>
            <a:ext cx="9210467" cy="1263926"/>
          </a:xfrm>
          <a:prstGeom prst="rect">
            <a:avLst/>
          </a:prstGeom>
          <a:noFill/>
          <a:ln>
            <a:noFill/>
          </a:ln>
        </p:spPr>
        <p:txBody>
          <a:bodyPr spcFirstLastPara="1" wrap="square" lIns="0" tIns="60950" rIns="0" bIns="0" anchor="t" anchorCtr="0">
            <a:spAutoFit/>
          </a:bodyPr>
          <a:lstStyle/>
          <a:p>
            <a:pPr marL="0" marR="68580" lvl="0" indent="0" algn="l" rtl="0">
              <a:lnSpc>
                <a:spcPct val="107857"/>
              </a:lnSpc>
              <a:spcBef>
                <a:spcPts val="1620"/>
              </a:spcBef>
              <a:spcAft>
                <a:spcPts val="0"/>
              </a:spcAft>
              <a:buNone/>
            </a:pPr>
            <a:r>
              <a:rPr lang="en-US" sz="2000" dirty="0">
                <a:solidFill>
                  <a:schemeClr val="dk1"/>
                </a:solidFill>
                <a:latin typeface="Calibri"/>
                <a:ea typeface="Calibri"/>
                <a:cs typeface="Calibri"/>
                <a:sym typeface="Calibri"/>
              </a:rPr>
              <a:t>Understand the nature and complexity of data and how to take </a:t>
            </a:r>
            <a:r>
              <a:rPr lang="en-US" sz="2000" dirty="0">
                <a:solidFill>
                  <a:schemeClr val="accent1">
                    <a:lumMod val="50000"/>
                  </a:schemeClr>
                </a:solidFill>
                <a:latin typeface="Calibri"/>
                <a:ea typeface="Calibri"/>
                <a:cs typeface="Calibri"/>
                <a:sym typeface="Calibri"/>
              </a:rPr>
              <a:t>systematic</a:t>
            </a:r>
            <a:r>
              <a:rPr lang="en-US" sz="2000" dirty="0">
                <a:solidFill>
                  <a:schemeClr val="dk1"/>
                </a:solidFill>
                <a:latin typeface="Calibri"/>
                <a:ea typeface="Calibri"/>
                <a:cs typeface="Calibri"/>
                <a:sym typeface="Calibri"/>
              </a:rPr>
              <a:t> steps to transform it into </a:t>
            </a:r>
            <a:r>
              <a:rPr lang="en-US" sz="2000" dirty="0">
                <a:solidFill>
                  <a:schemeClr val="accent1">
                    <a:lumMod val="50000"/>
                  </a:schemeClr>
                </a:solidFill>
                <a:latin typeface="Calibri"/>
                <a:ea typeface="Calibri"/>
                <a:cs typeface="Calibri"/>
                <a:sym typeface="Calibri"/>
              </a:rPr>
              <a:t>competitive advantage </a:t>
            </a:r>
            <a:r>
              <a:rPr lang="en-US" sz="2000" dirty="0">
                <a:solidFill>
                  <a:schemeClr val="dk1"/>
                </a:solidFill>
                <a:latin typeface="Calibri"/>
                <a:ea typeface="Calibri"/>
                <a:cs typeface="Calibri"/>
                <a:sym typeface="Calibri"/>
              </a:rPr>
              <a:t>through data science </a:t>
            </a:r>
            <a:r>
              <a:rPr lang="en-US" sz="2000" dirty="0">
                <a:solidFill>
                  <a:schemeClr val="accent1">
                    <a:lumMod val="50000"/>
                  </a:schemeClr>
                </a:solidFill>
                <a:latin typeface="Calibri"/>
                <a:ea typeface="Calibri"/>
                <a:cs typeface="Calibri"/>
                <a:sym typeface="Calibri"/>
              </a:rPr>
              <a:t>theory</a:t>
            </a:r>
            <a:r>
              <a:rPr lang="en-US" sz="2000" dirty="0">
                <a:solidFill>
                  <a:schemeClr val="dk1"/>
                </a:solidFill>
                <a:latin typeface="Calibri"/>
                <a:ea typeface="Calibri"/>
                <a:cs typeface="Calibri"/>
                <a:sym typeface="Calibri"/>
              </a:rPr>
              <a:t> and </a:t>
            </a:r>
            <a:r>
              <a:rPr lang="en-US" sz="2000" dirty="0">
                <a:solidFill>
                  <a:schemeClr val="accent1">
                    <a:lumMod val="50000"/>
                  </a:schemeClr>
                </a:solidFill>
                <a:latin typeface="Calibri"/>
                <a:ea typeface="Calibri"/>
                <a:cs typeface="Calibri"/>
                <a:sym typeface="Calibri"/>
              </a:rPr>
              <a:t>hands-on</a:t>
            </a:r>
            <a:r>
              <a:rPr lang="en-US" sz="2000" dirty="0">
                <a:solidFill>
                  <a:schemeClr val="dk1"/>
                </a:solidFill>
                <a:latin typeface="Calibri"/>
                <a:ea typeface="Calibri"/>
                <a:cs typeface="Calibri"/>
                <a:sym typeface="Calibri"/>
              </a:rPr>
              <a:t> application of </a:t>
            </a:r>
            <a:r>
              <a:rPr lang="en-US" sz="2000" dirty="0">
                <a:solidFill>
                  <a:schemeClr val="accent1">
                    <a:lumMod val="50000"/>
                  </a:schemeClr>
                </a:solidFill>
                <a:latin typeface="Calibri"/>
                <a:ea typeface="Calibri"/>
                <a:cs typeface="Calibri"/>
                <a:sym typeface="Calibri"/>
              </a:rPr>
              <a:t>exploratory</a:t>
            </a:r>
            <a:r>
              <a:rPr lang="en-US" sz="2000" dirty="0">
                <a:solidFill>
                  <a:schemeClr val="dk1"/>
                </a:solidFill>
                <a:latin typeface="Calibri"/>
                <a:ea typeface="Calibri"/>
                <a:cs typeface="Calibri"/>
                <a:sym typeface="Calibri"/>
              </a:rPr>
              <a:t> data analysis</a:t>
            </a:r>
            <a:endParaRPr sz="2000" dirty="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228600" y="59830"/>
            <a:ext cx="11963400" cy="690564"/>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400" dirty="0"/>
              <a:t>Course Learning Objectives</a:t>
            </a:r>
            <a:endParaRPr sz="4400" dirty="0"/>
          </a:p>
        </p:txBody>
      </p:sp>
      <p:sp>
        <p:nvSpPr>
          <p:cNvPr id="143" name="Google Shape;143;p23"/>
          <p:cNvSpPr txBox="1"/>
          <p:nvPr/>
        </p:nvSpPr>
        <p:spPr>
          <a:xfrm>
            <a:off x="933399" y="2159325"/>
            <a:ext cx="10236753" cy="3500100"/>
          </a:xfrm>
          <a:prstGeom prst="rect">
            <a:avLst/>
          </a:prstGeom>
          <a:noFill/>
          <a:ln>
            <a:noFill/>
          </a:ln>
        </p:spPr>
        <p:txBody>
          <a:bodyPr spcFirstLastPara="1" wrap="square" lIns="0" tIns="67925" rIns="0" bIns="0" anchor="t" anchorCtr="0">
            <a:normAutofit/>
          </a:bodyPr>
          <a:lstStyle/>
          <a:p>
            <a:pPr marL="241300" marR="544195" lvl="0" indent="-213359" algn="l" rtl="0">
              <a:lnSpc>
                <a:spcPct val="108125"/>
              </a:lnSpc>
              <a:spcBef>
                <a:spcPts val="645"/>
              </a:spcBef>
              <a:spcAft>
                <a:spcPts val="0"/>
              </a:spcAft>
              <a:buClr>
                <a:schemeClr val="dk1"/>
              </a:buClr>
              <a:buSzPct val="100000"/>
              <a:buFont typeface="Arial"/>
              <a:buChar char="•"/>
            </a:pPr>
            <a:r>
              <a:rPr lang="en-US" sz="2000" dirty="0">
                <a:solidFill>
                  <a:schemeClr val="dk1"/>
                </a:solidFill>
                <a:latin typeface="Calibri"/>
                <a:ea typeface="Calibri"/>
                <a:cs typeface="Calibri"/>
                <a:sym typeface="Calibri"/>
              </a:rPr>
              <a:t>Distinguish between </a:t>
            </a:r>
            <a:r>
              <a:rPr lang="en-US" sz="2000" dirty="0">
                <a:solidFill>
                  <a:schemeClr val="accent1">
                    <a:lumMod val="50000"/>
                  </a:schemeClr>
                </a:solidFill>
                <a:latin typeface="Calibri"/>
                <a:ea typeface="Calibri"/>
                <a:cs typeface="Calibri"/>
                <a:sym typeface="Calibri"/>
              </a:rPr>
              <a:t>data</a:t>
            </a:r>
            <a:r>
              <a:rPr lang="en-US" sz="2000" dirty="0">
                <a:solidFill>
                  <a:schemeClr val="dk1"/>
                </a:solidFill>
                <a:latin typeface="Calibri"/>
                <a:ea typeface="Calibri"/>
                <a:cs typeface="Calibri"/>
                <a:sym typeface="Calibri"/>
              </a:rPr>
              <a:t>, </a:t>
            </a:r>
            <a:r>
              <a:rPr lang="en-US" sz="2000" dirty="0">
                <a:solidFill>
                  <a:schemeClr val="accent1">
                    <a:lumMod val="50000"/>
                  </a:schemeClr>
                </a:solidFill>
                <a:latin typeface="Calibri"/>
                <a:ea typeface="Calibri"/>
                <a:cs typeface="Calibri"/>
                <a:sym typeface="Calibri"/>
              </a:rPr>
              <a:t>information</a:t>
            </a:r>
            <a:r>
              <a:rPr lang="en-US" sz="2000" dirty="0">
                <a:solidFill>
                  <a:schemeClr val="dk1"/>
                </a:solidFill>
                <a:latin typeface="Calibri"/>
                <a:ea typeface="Calibri"/>
                <a:cs typeface="Calibri"/>
                <a:sym typeface="Calibri"/>
              </a:rPr>
              <a:t>, and </a:t>
            </a:r>
            <a:r>
              <a:rPr lang="en-US" sz="2000" dirty="0">
                <a:solidFill>
                  <a:schemeClr val="accent1">
                    <a:lumMod val="50000"/>
                  </a:schemeClr>
                </a:solidFill>
                <a:latin typeface="Calibri"/>
                <a:ea typeface="Calibri"/>
                <a:cs typeface="Calibri"/>
                <a:sym typeface="Calibri"/>
              </a:rPr>
              <a:t>knowledge</a:t>
            </a:r>
            <a:r>
              <a:rPr lang="en-US" sz="2000" dirty="0">
                <a:solidFill>
                  <a:schemeClr val="dk1"/>
                </a:solidFill>
                <a:latin typeface="Calibri"/>
                <a:ea typeface="Calibri"/>
                <a:cs typeface="Calibri"/>
                <a:sym typeface="Calibri"/>
              </a:rPr>
              <a:t>.</a:t>
            </a:r>
            <a:endParaRPr sz="2000" dirty="0">
              <a:solidFill>
                <a:schemeClr val="dk1"/>
              </a:solidFill>
              <a:latin typeface="Calibri"/>
              <a:ea typeface="Calibri"/>
              <a:cs typeface="Calibri"/>
              <a:sym typeface="Calibri"/>
            </a:endParaRPr>
          </a:p>
          <a:p>
            <a:pPr marL="241300" marR="544195" lvl="0" indent="-213359" algn="l" rtl="0">
              <a:lnSpc>
                <a:spcPct val="108125"/>
              </a:lnSpc>
              <a:spcBef>
                <a:spcPts val="645"/>
              </a:spcBef>
              <a:spcAft>
                <a:spcPts val="0"/>
              </a:spcAft>
              <a:buClr>
                <a:schemeClr val="dk1"/>
              </a:buClr>
              <a:buSzPct val="100000"/>
              <a:buFont typeface="Arial"/>
              <a:buChar char="•"/>
            </a:pPr>
            <a:r>
              <a:rPr lang="en-US" sz="2000" dirty="0">
                <a:solidFill>
                  <a:schemeClr val="dk1"/>
                </a:solidFill>
                <a:latin typeface="Calibri"/>
                <a:ea typeface="Calibri"/>
                <a:cs typeface="Calibri"/>
                <a:sym typeface="Calibri"/>
              </a:rPr>
              <a:t>Understand the basic </a:t>
            </a:r>
            <a:r>
              <a:rPr lang="en-US" sz="2000" dirty="0">
                <a:solidFill>
                  <a:schemeClr val="accent1">
                    <a:lumMod val="50000"/>
                  </a:schemeClr>
                </a:solidFill>
                <a:latin typeface="Calibri"/>
                <a:ea typeface="Calibri"/>
                <a:cs typeface="Calibri"/>
                <a:sym typeface="Calibri"/>
              </a:rPr>
              <a:t>data types</a:t>
            </a:r>
            <a:r>
              <a:rPr lang="en-US" sz="2000" dirty="0">
                <a:solidFill>
                  <a:schemeClr val="dk1"/>
                </a:solidFill>
                <a:latin typeface="Calibri"/>
                <a:ea typeface="Calibri"/>
                <a:cs typeface="Calibri"/>
                <a:sym typeface="Calibri"/>
              </a:rPr>
              <a:t> and effective </a:t>
            </a:r>
            <a:r>
              <a:rPr lang="en-US" sz="2000" dirty="0">
                <a:solidFill>
                  <a:schemeClr val="accent1">
                    <a:lumMod val="50000"/>
                  </a:schemeClr>
                </a:solidFill>
                <a:latin typeface="Calibri"/>
                <a:ea typeface="Calibri"/>
                <a:cs typeface="Calibri"/>
                <a:sym typeface="Calibri"/>
              </a:rPr>
              <a:t>visual mappings.</a:t>
            </a:r>
            <a:endParaRPr sz="2000" dirty="0">
              <a:solidFill>
                <a:schemeClr val="accent1">
                  <a:lumMod val="50000"/>
                </a:schemeClr>
              </a:solidFill>
              <a:latin typeface="Calibri"/>
              <a:ea typeface="Calibri"/>
              <a:cs typeface="Calibri"/>
              <a:sym typeface="Calibri"/>
            </a:endParaRPr>
          </a:p>
          <a:p>
            <a:pPr marL="241300" marR="544195" lvl="0" indent="-213359" algn="l" rtl="0">
              <a:lnSpc>
                <a:spcPct val="108125"/>
              </a:lnSpc>
              <a:spcBef>
                <a:spcPts val="645"/>
              </a:spcBef>
              <a:spcAft>
                <a:spcPts val="0"/>
              </a:spcAft>
              <a:buClr>
                <a:schemeClr val="dk1"/>
              </a:buClr>
              <a:buSzPct val="100000"/>
              <a:buFont typeface="Arial"/>
              <a:buChar char="•"/>
            </a:pPr>
            <a:r>
              <a:rPr lang="en-US" sz="2000" dirty="0">
                <a:solidFill>
                  <a:schemeClr val="dk1"/>
                </a:solidFill>
                <a:latin typeface="Calibri"/>
                <a:ea typeface="Calibri"/>
                <a:cs typeface="Calibri"/>
                <a:sym typeface="Calibri"/>
              </a:rPr>
              <a:t>Relate key design guidelines and techniques used for the </a:t>
            </a:r>
            <a:r>
              <a:rPr lang="en-US" sz="2000" dirty="0">
                <a:solidFill>
                  <a:schemeClr val="accent1">
                    <a:lumMod val="50000"/>
                  </a:schemeClr>
                </a:solidFill>
                <a:latin typeface="Calibri"/>
                <a:ea typeface="Calibri"/>
                <a:cs typeface="Calibri"/>
                <a:sym typeface="Calibri"/>
              </a:rPr>
              <a:t>visual display of information</a:t>
            </a:r>
            <a:r>
              <a:rPr lang="en-US" sz="2000" dirty="0">
                <a:solidFill>
                  <a:schemeClr val="dk1"/>
                </a:solidFill>
                <a:latin typeface="Calibri"/>
                <a:ea typeface="Calibri"/>
                <a:cs typeface="Calibri"/>
                <a:sym typeface="Calibri"/>
              </a:rPr>
              <a:t>, including their relationship to </a:t>
            </a:r>
            <a:r>
              <a:rPr lang="en-US" sz="2000" dirty="0">
                <a:solidFill>
                  <a:schemeClr val="accent1">
                    <a:lumMod val="50000"/>
                  </a:schemeClr>
                </a:solidFill>
                <a:latin typeface="Calibri"/>
                <a:ea typeface="Calibri"/>
                <a:cs typeface="Calibri"/>
                <a:sym typeface="Calibri"/>
              </a:rPr>
              <a:t>human perception</a:t>
            </a:r>
            <a:r>
              <a:rPr lang="en-US" sz="2000" dirty="0">
                <a:solidFill>
                  <a:schemeClr val="dk1"/>
                </a:solidFill>
                <a:latin typeface="Calibri"/>
                <a:ea typeface="Calibri"/>
                <a:cs typeface="Calibri"/>
                <a:sym typeface="Calibri"/>
              </a:rPr>
              <a:t>.</a:t>
            </a:r>
            <a:endParaRPr sz="2000" dirty="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228600" y="59830"/>
            <a:ext cx="11963400" cy="690564"/>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400" dirty="0"/>
              <a:t>Course Learning Objectives</a:t>
            </a:r>
            <a:endParaRPr sz="4400" dirty="0"/>
          </a:p>
        </p:txBody>
      </p:sp>
      <p:sp>
        <p:nvSpPr>
          <p:cNvPr id="152" name="Google Shape;152;p24"/>
          <p:cNvSpPr txBox="1"/>
          <p:nvPr/>
        </p:nvSpPr>
        <p:spPr>
          <a:xfrm>
            <a:off x="900507" y="1883022"/>
            <a:ext cx="10743292" cy="2223024"/>
          </a:xfrm>
          <a:prstGeom prst="rect">
            <a:avLst/>
          </a:prstGeom>
          <a:noFill/>
          <a:ln>
            <a:noFill/>
          </a:ln>
        </p:spPr>
        <p:txBody>
          <a:bodyPr spcFirstLastPara="1" wrap="square" lIns="0" tIns="67925" rIns="0" bIns="0" anchor="t" anchorCtr="0">
            <a:spAutoFit/>
          </a:bodyPr>
          <a:lstStyle/>
          <a:p>
            <a:pPr marL="457200" marR="514350" lvl="0" indent="-374650" algn="l" rtl="0">
              <a:spcBef>
                <a:spcPts val="10"/>
              </a:spcBef>
              <a:spcAft>
                <a:spcPts val="600"/>
              </a:spcAft>
              <a:buClr>
                <a:schemeClr val="dk1"/>
              </a:buClr>
              <a:buSzPts val="2300"/>
              <a:buFont typeface="Calibri"/>
              <a:buChar char="•"/>
            </a:pPr>
            <a:r>
              <a:rPr lang="en-US" sz="2000" dirty="0">
                <a:solidFill>
                  <a:schemeClr val="dk1"/>
                </a:solidFill>
                <a:latin typeface="Calibri"/>
                <a:ea typeface="Calibri"/>
                <a:cs typeface="Calibri"/>
                <a:sym typeface="Calibri"/>
              </a:rPr>
              <a:t>Apply sound </a:t>
            </a:r>
            <a:r>
              <a:rPr lang="en-US" sz="2000" dirty="0">
                <a:solidFill>
                  <a:schemeClr val="accent1">
                    <a:lumMod val="50000"/>
                  </a:schemeClr>
                </a:solidFill>
                <a:latin typeface="Calibri"/>
                <a:ea typeface="Calibri"/>
                <a:cs typeface="Calibri"/>
                <a:sym typeface="Calibri"/>
              </a:rPr>
              <a:t>statistical reasoning </a:t>
            </a:r>
            <a:r>
              <a:rPr lang="en-US" sz="2000" dirty="0">
                <a:solidFill>
                  <a:schemeClr val="dk1"/>
                </a:solidFill>
                <a:latin typeface="Calibri"/>
                <a:ea typeface="Calibri"/>
                <a:cs typeface="Calibri"/>
                <a:sym typeface="Calibri"/>
              </a:rPr>
              <a:t>to create evidence for a given scenario.</a:t>
            </a:r>
            <a:endParaRPr sz="2000" dirty="0">
              <a:solidFill>
                <a:schemeClr val="dk1"/>
              </a:solidFill>
              <a:latin typeface="Calibri"/>
              <a:ea typeface="Calibri"/>
              <a:cs typeface="Calibri"/>
              <a:sym typeface="Calibri"/>
            </a:endParaRPr>
          </a:p>
          <a:p>
            <a:pPr marL="457200" marR="514350" lvl="0" indent="-374650" algn="l" rtl="0">
              <a:spcBef>
                <a:spcPts val="0"/>
              </a:spcBef>
              <a:spcAft>
                <a:spcPts val="600"/>
              </a:spcAft>
              <a:buClr>
                <a:schemeClr val="dk1"/>
              </a:buClr>
              <a:buSzPts val="2300"/>
              <a:buFont typeface="Calibri"/>
              <a:buChar char="•"/>
            </a:pPr>
            <a:r>
              <a:rPr lang="en-US" sz="2000" dirty="0">
                <a:solidFill>
                  <a:schemeClr val="dk1"/>
                </a:solidFill>
                <a:latin typeface="Calibri"/>
                <a:ea typeface="Calibri"/>
                <a:cs typeface="Calibri"/>
                <a:sym typeface="Calibri"/>
              </a:rPr>
              <a:t>Conduct basic data </a:t>
            </a:r>
            <a:r>
              <a:rPr lang="en-US" sz="2000" dirty="0">
                <a:solidFill>
                  <a:schemeClr val="accent1">
                    <a:lumMod val="50000"/>
                  </a:schemeClr>
                </a:solidFill>
                <a:latin typeface="Calibri"/>
                <a:ea typeface="Calibri"/>
                <a:cs typeface="Calibri"/>
                <a:sym typeface="Calibri"/>
              </a:rPr>
              <a:t>due diligence </a:t>
            </a:r>
            <a:r>
              <a:rPr lang="en-US" sz="2000" dirty="0">
                <a:solidFill>
                  <a:schemeClr val="dk1"/>
                </a:solidFill>
                <a:latin typeface="Calibri"/>
                <a:ea typeface="Calibri"/>
                <a:cs typeface="Calibri"/>
                <a:sym typeface="Calibri"/>
              </a:rPr>
              <a:t>and exploration activities in a case study.</a:t>
            </a:r>
            <a:endParaRPr sz="2000" dirty="0">
              <a:solidFill>
                <a:schemeClr val="dk1"/>
              </a:solidFill>
              <a:latin typeface="Calibri"/>
              <a:ea typeface="Calibri"/>
              <a:cs typeface="Calibri"/>
              <a:sym typeface="Calibri"/>
            </a:endParaRPr>
          </a:p>
          <a:p>
            <a:pPr marL="457200" marR="514350" lvl="0" indent="-374650" algn="l" rtl="0">
              <a:spcBef>
                <a:spcPts val="0"/>
              </a:spcBef>
              <a:spcAft>
                <a:spcPts val="600"/>
              </a:spcAft>
              <a:buClr>
                <a:schemeClr val="dk1"/>
              </a:buClr>
              <a:buSzPts val="2300"/>
              <a:buFont typeface="Calibri"/>
              <a:buChar char="•"/>
            </a:pPr>
            <a:r>
              <a:rPr lang="en-US" sz="2000" dirty="0">
                <a:solidFill>
                  <a:schemeClr val="dk1"/>
                </a:solidFill>
                <a:latin typeface="Calibri"/>
                <a:ea typeface="Calibri"/>
                <a:cs typeface="Calibri"/>
                <a:sym typeface="Calibri"/>
              </a:rPr>
              <a:t>Apply fundamental data visualization techniques and theoretical principles to </a:t>
            </a:r>
            <a:r>
              <a:rPr lang="en-US" sz="2000" dirty="0">
                <a:solidFill>
                  <a:schemeClr val="accent1">
                    <a:lumMod val="50000"/>
                  </a:schemeClr>
                </a:solidFill>
                <a:latin typeface="Calibri"/>
                <a:ea typeface="Calibri"/>
                <a:cs typeface="Calibri"/>
                <a:sym typeface="Calibri"/>
              </a:rPr>
              <a:t>real-world</a:t>
            </a:r>
            <a:r>
              <a:rPr lang="en-US" sz="2000" dirty="0">
                <a:solidFill>
                  <a:schemeClr val="dk1"/>
                </a:solidFill>
                <a:latin typeface="Calibri"/>
                <a:ea typeface="Calibri"/>
                <a:cs typeface="Calibri"/>
                <a:sym typeface="Calibri"/>
              </a:rPr>
              <a:t> problems from exploratory data analysis to </a:t>
            </a:r>
            <a:r>
              <a:rPr lang="en-US" sz="2000" dirty="0">
                <a:solidFill>
                  <a:schemeClr val="accent1">
                    <a:lumMod val="50000"/>
                  </a:schemeClr>
                </a:solidFill>
                <a:latin typeface="Calibri"/>
                <a:ea typeface="Calibri"/>
                <a:cs typeface="Calibri"/>
                <a:sym typeface="Calibri"/>
              </a:rPr>
              <a:t>dynamic presentations </a:t>
            </a:r>
            <a:r>
              <a:rPr lang="en-US" sz="2000" dirty="0">
                <a:solidFill>
                  <a:schemeClr val="dk1"/>
                </a:solidFill>
                <a:latin typeface="Calibri"/>
                <a:ea typeface="Calibri"/>
                <a:cs typeface="Calibri"/>
                <a:sym typeface="Calibri"/>
              </a:rPr>
              <a:t>for decision making.</a:t>
            </a:r>
            <a:endParaRPr sz="2000" dirty="0">
              <a:solidFill>
                <a:schemeClr val="dk1"/>
              </a:solidFill>
              <a:latin typeface="Calibri"/>
              <a:ea typeface="Calibri"/>
              <a:cs typeface="Calibri"/>
              <a:sym typeface="Calibri"/>
            </a:endParaRPr>
          </a:p>
          <a:p>
            <a:pPr marL="457200" marR="514350" lvl="0" indent="-374650" algn="l" rtl="0">
              <a:spcBef>
                <a:spcPts val="0"/>
              </a:spcBef>
              <a:spcAft>
                <a:spcPts val="600"/>
              </a:spcAft>
              <a:buClr>
                <a:schemeClr val="dk1"/>
              </a:buClr>
              <a:buSzPts val="2300"/>
              <a:buFont typeface="Calibri"/>
              <a:buChar char="•"/>
            </a:pPr>
            <a:r>
              <a:rPr lang="en-US" sz="2000" dirty="0">
                <a:solidFill>
                  <a:schemeClr val="accent1">
                    <a:lumMod val="50000"/>
                  </a:schemeClr>
                </a:solidFill>
                <a:latin typeface="Calibri"/>
                <a:ea typeface="Calibri"/>
                <a:cs typeface="Calibri"/>
                <a:sym typeface="Calibri"/>
              </a:rPr>
              <a:t>Design</a:t>
            </a:r>
            <a:r>
              <a:rPr lang="en-US" sz="2000" dirty="0">
                <a:solidFill>
                  <a:schemeClr val="dk1"/>
                </a:solidFill>
                <a:latin typeface="Calibri"/>
                <a:ea typeface="Calibri"/>
                <a:cs typeface="Calibri"/>
                <a:sym typeface="Calibri"/>
              </a:rPr>
              <a:t> static and interactive visualizations to </a:t>
            </a:r>
            <a:r>
              <a:rPr lang="en-US" sz="2000" dirty="0">
                <a:solidFill>
                  <a:schemeClr val="accent1">
                    <a:lumMod val="50000"/>
                  </a:schemeClr>
                </a:solidFill>
                <a:latin typeface="Calibri"/>
                <a:ea typeface="Calibri"/>
                <a:cs typeface="Calibri"/>
                <a:sym typeface="Calibri"/>
              </a:rPr>
              <a:t>effectively</a:t>
            </a:r>
            <a:r>
              <a:rPr lang="en-US" sz="2000" dirty="0">
                <a:solidFill>
                  <a:schemeClr val="dk1"/>
                </a:solidFill>
                <a:latin typeface="Calibri"/>
                <a:ea typeface="Calibri"/>
                <a:cs typeface="Calibri"/>
                <a:sym typeface="Calibri"/>
              </a:rPr>
              <a:t> present information to users and/or to enable data exploration, using </a:t>
            </a:r>
            <a:r>
              <a:rPr lang="en-US" sz="2000" dirty="0">
                <a:solidFill>
                  <a:schemeClr val="accent1">
                    <a:lumMod val="50000"/>
                  </a:schemeClr>
                </a:solidFill>
                <a:latin typeface="Calibri"/>
                <a:ea typeface="Calibri"/>
                <a:cs typeface="Calibri"/>
                <a:sym typeface="Calibri"/>
              </a:rPr>
              <a:t>real data </a:t>
            </a:r>
            <a:r>
              <a:rPr lang="en-US" sz="2000" dirty="0">
                <a:solidFill>
                  <a:schemeClr val="dk1"/>
                </a:solidFill>
                <a:latin typeface="Calibri"/>
                <a:ea typeface="Calibri"/>
                <a:cs typeface="Calibri"/>
                <a:sym typeface="Calibri"/>
              </a:rPr>
              <a:t>and a </a:t>
            </a:r>
            <a:r>
              <a:rPr lang="en-US" sz="2000" dirty="0">
                <a:solidFill>
                  <a:schemeClr val="accent1">
                    <a:lumMod val="50000"/>
                  </a:schemeClr>
                </a:solidFill>
                <a:latin typeface="Calibri"/>
                <a:ea typeface="Calibri"/>
                <a:cs typeface="Calibri"/>
                <a:sym typeface="Calibri"/>
              </a:rPr>
              <a:t>human-centered process</a:t>
            </a:r>
            <a:r>
              <a:rPr lang="en-US" sz="2000" dirty="0">
                <a:solidFill>
                  <a:schemeClr val="dk1"/>
                </a:solidFill>
                <a:latin typeface="Calibri"/>
                <a:ea typeface="Calibri"/>
                <a:cs typeface="Calibri"/>
                <a:sym typeface="Calibri"/>
              </a:rPr>
              <a:t>.</a:t>
            </a:r>
            <a:endParaRPr sz="4400" dirty="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aphicFrame>
        <p:nvGraphicFramePr>
          <p:cNvPr id="160" name="Google Shape;160;p25"/>
          <p:cNvGraphicFramePr/>
          <p:nvPr>
            <p:extLst>
              <p:ext uri="{D42A27DB-BD31-4B8C-83A1-F6EECF244321}">
                <p14:modId xmlns:p14="http://schemas.microsoft.com/office/powerpoint/2010/main" val="161656627"/>
              </p:ext>
            </p:extLst>
          </p:nvPr>
        </p:nvGraphicFramePr>
        <p:xfrm>
          <a:off x="381001" y="1222653"/>
          <a:ext cx="11430000" cy="4411200"/>
        </p:xfrm>
        <a:graphic>
          <a:graphicData uri="http://schemas.openxmlformats.org/drawingml/2006/table">
            <a:tbl>
              <a:tblPr firstRow="1" bandRow="1">
                <a:noFill/>
                <a:tableStyleId>{A8BCCD71-9080-4107-B69D-BA1F98581606}</a:tableStyleId>
              </a:tblPr>
              <a:tblGrid>
                <a:gridCol w="1428750">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gridCol w="1428750">
                  <a:extLst>
                    <a:ext uri="{9D8B030D-6E8A-4147-A177-3AD203B41FA5}">
                      <a16:colId xmlns:a16="http://schemas.microsoft.com/office/drawing/2014/main" val="20002"/>
                    </a:ext>
                  </a:extLst>
                </a:gridCol>
                <a:gridCol w="1468750">
                  <a:extLst>
                    <a:ext uri="{9D8B030D-6E8A-4147-A177-3AD203B41FA5}">
                      <a16:colId xmlns:a16="http://schemas.microsoft.com/office/drawing/2014/main" val="20003"/>
                    </a:ext>
                  </a:extLst>
                </a:gridCol>
                <a:gridCol w="1388750">
                  <a:extLst>
                    <a:ext uri="{9D8B030D-6E8A-4147-A177-3AD203B41FA5}">
                      <a16:colId xmlns:a16="http://schemas.microsoft.com/office/drawing/2014/main" val="20004"/>
                    </a:ext>
                  </a:extLst>
                </a:gridCol>
                <a:gridCol w="1539850">
                  <a:extLst>
                    <a:ext uri="{9D8B030D-6E8A-4147-A177-3AD203B41FA5}">
                      <a16:colId xmlns:a16="http://schemas.microsoft.com/office/drawing/2014/main" val="20005"/>
                    </a:ext>
                  </a:extLst>
                </a:gridCol>
                <a:gridCol w="1329075">
                  <a:extLst>
                    <a:ext uri="{9D8B030D-6E8A-4147-A177-3AD203B41FA5}">
                      <a16:colId xmlns:a16="http://schemas.microsoft.com/office/drawing/2014/main" val="20006"/>
                    </a:ext>
                  </a:extLst>
                </a:gridCol>
                <a:gridCol w="1417325">
                  <a:extLst>
                    <a:ext uri="{9D8B030D-6E8A-4147-A177-3AD203B41FA5}">
                      <a16:colId xmlns:a16="http://schemas.microsoft.com/office/drawing/2014/main" val="20007"/>
                    </a:ext>
                  </a:extLst>
                </a:gridCol>
              </a:tblGrid>
              <a:tr h="532850">
                <a:tc>
                  <a:txBody>
                    <a:bodyPr/>
                    <a:lstStyle/>
                    <a:p>
                      <a:pPr marL="398780" marR="0" lvl="0" indent="0" algn="l" rtl="0">
                        <a:lnSpc>
                          <a:spcPct val="100000"/>
                        </a:lnSpc>
                        <a:spcBef>
                          <a:spcPts val="0"/>
                        </a:spcBef>
                        <a:spcAft>
                          <a:spcPts val="0"/>
                        </a:spcAft>
                        <a:buNone/>
                      </a:pPr>
                      <a:r>
                        <a:rPr lang="en-US" sz="1800" b="1" u="none" strike="noStrike" cap="none" dirty="0">
                          <a:solidFill>
                            <a:srgbClr val="404040"/>
                          </a:solidFill>
                          <a:latin typeface="Calibri"/>
                          <a:ea typeface="Calibri"/>
                          <a:cs typeface="Calibri"/>
                          <a:sym typeface="Calibri"/>
                        </a:rPr>
                        <a:t>Week 1</a:t>
                      </a:r>
                      <a:endParaRPr sz="1800" u="none" strike="noStrike" cap="none" dirty="0">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98780"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2</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99415"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3</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98780"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4</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58775"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5</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463550"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6</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00355"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7</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88620"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8</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extLst>
                  <a:ext uri="{0D108BD9-81ED-4DB2-BD59-A6C34878D82A}">
                    <a16:rowId xmlns:a16="http://schemas.microsoft.com/office/drawing/2014/main" val="10000"/>
                  </a:ext>
                </a:extLst>
              </a:tr>
              <a:tr h="2454900">
                <a:tc>
                  <a:txBody>
                    <a:bodyPr/>
                    <a:lstStyle/>
                    <a:p>
                      <a:pPr marL="182880" lvl="0" indent="-82550" algn="l" rtl="0">
                        <a:spcBef>
                          <a:spcPts val="0"/>
                        </a:spcBef>
                        <a:spcAft>
                          <a:spcPts val="0"/>
                        </a:spcAft>
                        <a:buClr>
                          <a:schemeClr val="dk1"/>
                        </a:buClr>
                        <a:buSzPts val="1300"/>
                        <a:buChar char="•"/>
                      </a:pPr>
                      <a:r>
                        <a:rPr lang="en-US" sz="1300" dirty="0">
                          <a:latin typeface="Arial"/>
                          <a:ea typeface="Arial"/>
                          <a:cs typeface="Arial"/>
                          <a:sym typeface="Arial"/>
                        </a:rPr>
                        <a:t>Course learning objectives</a:t>
                      </a:r>
                      <a:endParaRPr sz="1300" dirty="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dirty="0">
                          <a:latin typeface="Arial"/>
                          <a:ea typeface="Arial"/>
                          <a:cs typeface="Arial"/>
                          <a:sym typeface="Arial"/>
                        </a:rPr>
                        <a:t>Data, information, and knowledge</a:t>
                      </a:r>
                      <a:endParaRPr sz="1300" dirty="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dirty="0">
                          <a:latin typeface="Arial"/>
                          <a:ea typeface="Arial"/>
                          <a:cs typeface="Arial"/>
                          <a:sym typeface="Arial"/>
                        </a:rPr>
                        <a:t>Intro to data visualization</a:t>
                      </a:r>
                      <a:endParaRPr sz="1900" dirty="0">
                        <a:solidFill>
                          <a:srgbClr val="404040"/>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dirty="0">
                          <a:latin typeface="Arial"/>
                          <a:ea typeface="Arial"/>
                          <a:cs typeface="Arial"/>
                          <a:sym typeface="Arial"/>
                        </a:rPr>
                        <a:t>Data as a competitive advantage</a:t>
                      </a:r>
                      <a:endParaRPr sz="1300" dirty="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dirty="0">
                          <a:latin typeface="Arial"/>
                          <a:ea typeface="Arial"/>
                          <a:cs typeface="Arial"/>
                          <a:sym typeface="Arial"/>
                        </a:rPr>
                        <a:t>CRISP framework</a:t>
                      </a:r>
                      <a:endParaRPr sz="1300" dirty="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dirty="0">
                          <a:latin typeface="Arial"/>
                          <a:ea typeface="Arial"/>
                          <a:cs typeface="Arial"/>
                          <a:sym typeface="Arial"/>
                        </a:rPr>
                        <a:t>Human perception and cognition</a:t>
                      </a:r>
                      <a:endParaRPr sz="1900" dirty="0">
                        <a:solidFill>
                          <a:srgbClr val="404040"/>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Data science value chain</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Intro to ML</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Grammar of graphics</a:t>
                      </a:r>
                      <a:endParaRPr sz="1900">
                        <a:solidFill>
                          <a:srgbClr val="404040"/>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Data types</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ggplot2 (Grammar of graphics con’t)</a:t>
                      </a:r>
                      <a:endParaRPr sz="1900">
                        <a:solidFill>
                          <a:srgbClr val="404040"/>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EDA process</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Diagnosis and treatments</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Special cases: time, space, and clusters</a:t>
                      </a:r>
                      <a:endParaRPr sz="1900">
                        <a:solidFill>
                          <a:srgbClr val="404040"/>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Segmentation</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R Shiny</a:t>
                      </a:r>
                      <a:endParaRPr sz="1900">
                        <a:solidFill>
                          <a:srgbClr val="404040"/>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Segmentation and profiling</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Tableau and other dashboards</a:t>
                      </a:r>
                      <a:endParaRPr sz="1900">
                        <a:solidFill>
                          <a:srgbClr val="404040"/>
                        </a:solidFill>
                        <a:latin typeface="Arial"/>
                        <a:ea typeface="Arial"/>
                        <a:cs typeface="Arial"/>
                        <a:sym typeface="Arial"/>
                      </a:endParaRPr>
                    </a:p>
                  </a:txBody>
                  <a:tcPr marL="0" marR="0" marT="107325" marB="0">
                    <a:solidFill>
                      <a:srgbClr val="E4E7E7"/>
                    </a:solidFill>
                  </a:tcPr>
                </a:tc>
                <a:tc>
                  <a:txBody>
                    <a:bodyPr/>
                    <a:lstStyle/>
                    <a:p>
                      <a:pPr marL="182880" lvl="0" indent="-50800" algn="l" rtl="0">
                        <a:spcBef>
                          <a:spcPts val="0"/>
                        </a:spcBef>
                        <a:spcAft>
                          <a:spcPts val="0"/>
                        </a:spcAft>
                        <a:buSzPts val="800"/>
                        <a:buFont typeface="Arial"/>
                        <a:buChar char="●"/>
                      </a:pPr>
                      <a:r>
                        <a:rPr lang="en-US" sz="1300">
                          <a:latin typeface="Arial"/>
                          <a:ea typeface="Arial"/>
                          <a:cs typeface="Arial"/>
                          <a:sym typeface="Arial"/>
                        </a:rPr>
                        <a:t>Course wrap-up</a:t>
                      </a:r>
                      <a:endParaRPr sz="1300">
                        <a:latin typeface="Arial"/>
                        <a:ea typeface="Arial"/>
                        <a:cs typeface="Arial"/>
                        <a:sym typeface="Arial"/>
                      </a:endParaRPr>
                    </a:p>
                    <a:p>
                      <a:pPr marL="182880" lvl="0" indent="-50800" algn="l" rtl="0">
                        <a:spcBef>
                          <a:spcPts val="0"/>
                        </a:spcBef>
                        <a:spcAft>
                          <a:spcPts val="0"/>
                        </a:spcAft>
                        <a:buSzPts val="800"/>
                        <a:buFont typeface="Arial"/>
                        <a:buChar char="●"/>
                      </a:pPr>
                      <a:r>
                        <a:rPr lang="en-US" sz="1300">
                          <a:latin typeface="Arial"/>
                          <a:ea typeface="Arial"/>
                          <a:cs typeface="Arial"/>
                          <a:sym typeface="Arial"/>
                        </a:rPr>
                        <a:t>Tableau</a:t>
                      </a:r>
                      <a:endParaRPr sz="1900" b="1">
                        <a:solidFill>
                          <a:srgbClr val="404040"/>
                        </a:solidFill>
                        <a:latin typeface="Arial"/>
                        <a:ea typeface="Arial"/>
                        <a:cs typeface="Arial"/>
                        <a:sym typeface="Arial"/>
                      </a:endParaRPr>
                    </a:p>
                  </a:txBody>
                  <a:tcPr marL="0" marR="0" marT="107325" marB="0">
                    <a:solidFill>
                      <a:srgbClr val="E4E7E7"/>
                    </a:solidFill>
                  </a:tcPr>
                </a:tc>
                <a:extLst>
                  <a:ext uri="{0D108BD9-81ED-4DB2-BD59-A6C34878D82A}">
                    <a16:rowId xmlns:a16="http://schemas.microsoft.com/office/drawing/2014/main" val="10001"/>
                  </a:ext>
                </a:extLst>
              </a:tr>
              <a:tr h="711725">
                <a:tc>
                  <a:txBody>
                    <a:bodyPr/>
                    <a:lstStyle/>
                    <a:p>
                      <a:pPr marL="0" marR="0" lvl="0" indent="0" algn="ctr" rtl="0">
                        <a:lnSpc>
                          <a:spcPct val="100000"/>
                        </a:lnSpc>
                        <a:spcBef>
                          <a:spcPts val="0"/>
                        </a:spcBef>
                        <a:spcAft>
                          <a:spcPts val="0"/>
                        </a:spcAft>
                        <a:buClr>
                          <a:srgbClr val="404040"/>
                        </a:buClr>
                        <a:buSzPts val="1600"/>
                        <a:buFont typeface="Arial Narrow"/>
                        <a:buNone/>
                      </a:pPr>
                      <a:r>
                        <a:rPr lang="en-US" sz="1600" b="1" u="none" strike="noStrike" cap="none" dirty="0">
                          <a:solidFill>
                            <a:srgbClr val="404040"/>
                          </a:solidFill>
                          <a:latin typeface="Arial Narrow"/>
                          <a:ea typeface="Arial Narrow"/>
                          <a:cs typeface="Arial Narrow"/>
                          <a:sym typeface="Arial Narrow"/>
                        </a:rPr>
                        <a:t>Introduction</a:t>
                      </a:r>
                      <a:endParaRPr sz="1600" u="none" strike="noStrike" cap="none" dirty="0">
                        <a:latin typeface="Arial Narrow"/>
                        <a:ea typeface="Arial Narrow"/>
                        <a:cs typeface="Arial Narrow"/>
                        <a:sym typeface="Arial Narrow"/>
                      </a:endParaRPr>
                    </a:p>
                    <a:p>
                      <a:pPr marL="0" marR="0" lvl="0" indent="0" algn="ctr" rtl="0">
                        <a:lnSpc>
                          <a:spcPct val="100000"/>
                        </a:lnSpc>
                        <a:spcBef>
                          <a:spcPts val="0"/>
                        </a:spcBef>
                        <a:spcAft>
                          <a:spcPts val="0"/>
                        </a:spcAft>
                        <a:buNone/>
                      </a:pPr>
                      <a:endParaRPr sz="1600" u="none" strike="noStrike" cap="none" dirty="0">
                        <a:latin typeface="Times New Roman"/>
                        <a:ea typeface="Times New Roman"/>
                        <a:cs typeface="Times New Roman"/>
                        <a:sym typeface="Times New Roman"/>
                      </a:endParaRPr>
                    </a:p>
                  </a:txBody>
                  <a:tcPr marL="0" marR="0" marT="0" marB="0" anchor="ctr">
                    <a:lnR w="9525" cap="flat" cmpd="sng">
                      <a:solidFill>
                        <a:srgbClr val="D9D9D9"/>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AFAFA"/>
                    </a:solidFill>
                  </a:tcPr>
                </a:tc>
                <a:tc>
                  <a:txBody>
                    <a:bodyPr/>
                    <a:lstStyle/>
                    <a:p>
                      <a:pPr marL="418465" marR="309880" lvl="0" indent="17779" algn="l" rtl="0">
                        <a:lnSpc>
                          <a:spcPct val="100000"/>
                        </a:lnSpc>
                        <a:spcBef>
                          <a:spcPts val="0"/>
                        </a:spcBef>
                        <a:spcAft>
                          <a:spcPts val="0"/>
                        </a:spcAft>
                        <a:buNone/>
                      </a:pPr>
                      <a:r>
                        <a:rPr lang="en-US" sz="1600" b="1" u="none" strike="noStrike" cap="none" dirty="0">
                          <a:solidFill>
                            <a:srgbClr val="404040"/>
                          </a:solidFill>
                          <a:latin typeface="Arial Narrow"/>
                          <a:ea typeface="Arial Narrow"/>
                          <a:cs typeface="Arial Narrow"/>
                          <a:sym typeface="Arial Narrow"/>
                        </a:rPr>
                        <a:t>Position Paper #1</a:t>
                      </a:r>
                      <a:endParaRPr sz="1600" u="none" strike="noStrike" cap="none" dirty="0">
                        <a:latin typeface="Arial Narrow"/>
                        <a:ea typeface="Arial Narrow"/>
                        <a:cs typeface="Arial Narrow"/>
                        <a:sym typeface="Arial Narrow"/>
                      </a:endParaRPr>
                    </a:p>
                  </a:txBody>
                  <a:tcPr marL="0" marR="0" marT="109850" marB="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AFAFA"/>
                    </a:solidFill>
                  </a:tcPr>
                </a:tc>
                <a:tc>
                  <a:txBody>
                    <a:bodyPr/>
                    <a:lstStyle/>
                    <a:p>
                      <a:pPr marL="419100" marR="309880" lvl="0" indent="17780" algn="l" rtl="0">
                        <a:lnSpc>
                          <a:spcPct val="100000"/>
                        </a:lnSpc>
                        <a:spcBef>
                          <a:spcPts val="0"/>
                        </a:spcBef>
                        <a:spcAft>
                          <a:spcPts val="0"/>
                        </a:spcAft>
                        <a:buNone/>
                      </a:pPr>
                      <a:r>
                        <a:rPr lang="en-US" sz="1600" b="1" u="none" strike="noStrike" cap="none" dirty="0">
                          <a:solidFill>
                            <a:srgbClr val="404040"/>
                          </a:solidFill>
                          <a:latin typeface="Arial Narrow"/>
                          <a:ea typeface="Arial Narrow"/>
                          <a:cs typeface="Arial Narrow"/>
                          <a:sym typeface="Arial Narrow"/>
                        </a:rPr>
                        <a:t>Position Paper #2</a:t>
                      </a:r>
                      <a:endParaRPr sz="1600" u="none" strike="noStrike" cap="none" dirty="0">
                        <a:latin typeface="Arial Narrow"/>
                        <a:ea typeface="Arial Narrow"/>
                        <a:cs typeface="Arial Narrow"/>
                        <a:sym typeface="Arial Narrow"/>
                      </a:endParaRPr>
                    </a:p>
                  </a:txBody>
                  <a:tcPr marL="0" marR="0" marT="109850" marB="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AFAFA"/>
                    </a:solidFill>
                  </a:tcPr>
                </a:tc>
                <a:tc gridSpan="2">
                  <a:txBody>
                    <a:bodyPr/>
                    <a:lstStyle/>
                    <a:p>
                      <a:pPr marL="422275" marR="0" lvl="0" indent="0" algn="l" rtl="0">
                        <a:lnSpc>
                          <a:spcPct val="100000"/>
                        </a:lnSpc>
                        <a:spcBef>
                          <a:spcPts val="0"/>
                        </a:spcBef>
                        <a:spcAft>
                          <a:spcPts val="0"/>
                        </a:spcAft>
                        <a:buNone/>
                      </a:pPr>
                      <a:r>
                        <a:rPr lang="en-US" sz="1600" b="1" u="none" strike="noStrike" cap="none" dirty="0">
                          <a:solidFill>
                            <a:srgbClr val="404040"/>
                          </a:solidFill>
                          <a:latin typeface="Arial Narrow"/>
                          <a:ea typeface="Arial Narrow"/>
                          <a:cs typeface="Arial Narrow"/>
                          <a:sym typeface="Arial Narrow"/>
                        </a:rPr>
                        <a:t>Project 1: </a:t>
                      </a:r>
                    </a:p>
                    <a:p>
                      <a:pPr marL="422275" marR="0" lvl="0" indent="0" algn="l" rtl="0">
                        <a:lnSpc>
                          <a:spcPct val="100000"/>
                        </a:lnSpc>
                        <a:spcBef>
                          <a:spcPts val="0"/>
                        </a:spcBef>
                        <a:spcAft>
                          <a:spcPts val="0"/>
                        </a:spcAft>
                        <a:buNone/>
                      </a:pPr>
                      <a:r>
                        <a:rPr lang="en-US" sz="1600" b="1" u="none" strike="noStrike" cap="none" dirty="0">
                          <a:solidFill>
                            <a:srgbClr val="404040"/>
                          </a:solidFill>
                          <a:latin typeface="Arial Narrow"/>
                          <a:ea typeface="Arial Narrow"/>
                          <a:cs typeface="Arial Narrow"/>
                          <a:sym typeface="Arial Narrow"/>
                        </a:rPr>
                        <a:t>Data Due Diligence Project</a:t>
                      </a:r>
                      <a:endParaRPr sz="1600" u="none" strike="noStrike" cap="none" dirty="0">
                        <a:latin typeface="Arial Narrow"/>
                        <a:ea typeface="Arial Narrow"/>
                        <a:cs typeface="Arial Narrow"/>
                        <a:sym typeface="Arial Narrow"/>
                      </a:endParaRPr>
                    </a:p>
                  </a:txBody>
                  <a:tcPr marL="0" marR="0" marT="5075"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AFAFA"/>
                    </a:solidFill>
                  </a:tcPr>
                </a:tc>
                <a:tc hMerge="1">
                  <a:txBody>
                    <a:bodyPr/>
                    <a:lstStyle/>
                    <a:p>
                      <a:endParaRPr lang="en-US"/>
                    </a:p>
                  </a:txBody>
                  <a:tcPr/>
                </a:tc>
                <a:tc gridSpan="3">
                  <a:txBody>
                    <a:bodyPr/>
                    <a:lstStyle/>
                    <a:p>
                      <a:pPr marL="102870" marR="0" lvl="0" indent="0" algn="ctr" rtl="0">
                        <a:lnSpc>
                          <a:spcPct val="100000"/>
                        </a:lnSpc>
                        <a:spcBef>
                          <a:spcPts val="0"/>
                        </a:spcBef>
                        <a:spcAft>
                          <a:spcPts val="0"/>
                        </a:spcAft>
                        <a:buNone/>
                      </a:pPr>
                      <a:r>
                        <a:rPr lang="en-US" sz="1600" b="1" u="none" strike="noStrike" cap="none" dirty="0">
                          <a:solidFill>
                            <a:srgbClr val="404040"/>
                          </a:solidFill>
                          <a:latin typeface="Arial Narrow"/>
                          <a:ea typeface="Arial Narrow"/>
                          <a:cs typeface="Arial Narrow"/>
                          <a:sym typeface="Arial Narrow"/>
                        </a:rPr>
                        <a:t>Project 2:</a:t>
                      </a:r>
                    </a:p>
                    <a:p>
                      <a:pPr marL="102870" marR="0" lvl="0" indent="0" algn="ctr" rtl="0">
                        <a:lnSpc>
                          <a:spcPct val="100000"/>
                        </a:lnSpc>
                        <a:spcBef>
                          <a:spcPts val="0"/>
                        </a:spcBef>
                        <a:spcAft>
                          <a:spcPts val="0"/>
                        </a:spcAft>
                        <a:buNone/>
                      </a:pPr>
                      <a:r>
                        <a:rPr lang="en-US" sz="1600" b="1" u="none" strike="noStrike" cap="none" dirty="0">
                          <a:solidFill>
                            <a:srgbClr val="404040"/>
                          </a:solidFill>
                          <a:latin typeface="Arial Narrow"/>
                          <a:ea typeface="Arial Narrow"/>
                          <a:cs typeface="Arial Narrow"/>
                          <a:sym typeface="Arial Narrow"/>
                        </a:rPr>
                        <a:t>Segmentation and Profiling Project</a:t>
                      </a:r>
                      <a:endParaRPr sz="1600" u="none" strike="noStrike" cap="none" dirty="0">
                        <a:latin typeface="Arial Narrow"/>
                        <a:ea typeface="Arial Narrow"/>
                        <a:cs typeface="Arial Narrow"/>
                        <a:sym typeface="Arial Narrow"/>
                      </a:endParaRPr>
                    </a:p>
                  </a:txBody>
                  <a:tcPr marL="0" marR="0" marT="5075" marB="0" anchor="ctr">
                    <a:lnL w="9525" cap="flat" cmpd="sng">
                      <a:solidFill>
                        <a:srgbClr val="D9D9D9"/>
                      </a:solidFill>
                      <a:prstDash val="solid"/>
                      <a:round/>
                      <a:headEnd type="none" w="sm" len="sm"/>
                      <a:tailEnd type="none" w="sm" len="sm"/>
                    </a:lnL>
                    <a:lnB w="9525" cap="flat" cmpd="sng">
                      <a:solidFill>
                        <a:srgbClr val="000000">
                          <a:alpha val="0"/>
                        </a:srgbClr>
                      </a:solidFill>
                      <a:prstDash val="solid"/>
                      <a:round/>
                      <a:headEnd type="none" w="sm" len="sm"/>
                      <a:tailEnd type="none" w="sm" len="sm"/>
                    </a:lnB>
                    <a:solidFill>
                      <a:srgbClr val="FAFAF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711725">
                <a:tc>
                  <a:txBody>
                    <a:bodyPr/>
                    <a:lstStyle/>
                    <a:p>
                      <a:pPr marL="0" marR="0" lvl="0" indent="0" algn="ctr" rtl="0">
                        <a:lnSpc>
                          <a:spcPct val="100000"/>
                        </a:lnSpc>
                        <a:spcBef>
                          <a:spcPts val="0"/>
                        </a:spcBef>
                        <a:spcAft>
                          <a:spcPts val="0"/>
                        </a:spcAft>
                        <a:buNone/>
                      </a:pPr>
                      <a:r>
                        <a:rPr lang="en-US" sz="1600" b="1" dirty="0">
                          <a:solidFill>
                            <a:srgbClr val="404040"/>
                          </a:solidFill>
                          <a:latin typeface="Arial Narrow"/>
                          <a:ea typeface="Arial Narrow"/>
                          <a:cs typeface="Arial Narrow"/>
                          <a:sym typeface="Arial Narrow"/>
                        </a:rPr>
                        <a:t>Quiz 01</a:t>
                      </a:r>
                      <a:endParaRPr sz="1600" b="1" u="none" strike="noStrike" cap="none" dirty="0">
                        <a:solidFill>
                          <a:srgbClr val="404040"/>
                        </a:solidFill>
                        <a:latin typeface="Arial Narrow"/>
                        <a:ea typeface="Arial Narrow"/>
                        <a:cs typeface="Arial Narrow"/>
                        <a:sym typeface="Arial Narrow"/>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02</a:t>
                      </a:r>
                      <a:endParaRPr sz="1600" b="1" u="none" strike="noStrike" cap="none">
                        <a:solidFill>
                          <a:srgbClr val="404040"/>
                        </a:solidFill>
                        <a:latin typeface="Arial Narrow"/>
                        <a:ea typeface="Arial Narrow"/>
                        <a:cs typeface="Arial Narrow"/>
                        <a:sym typeface="Arial Narrow"/>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03</a:t>
                      </a:r>
                      <a:endParaRPr sz="1600" b="1" u="none" strike="noStrike" cap="none">
                        <a:solidFill>
                          <a:srgbClr val="404040"/>
                        </a:solidFill>
                        <a:latin typeface="Arial Narrow"/>
                        <a:ea typeface="Arial Narrow"/>
                        <a:cs typeface="Arial Narrow"/>
                        <a:sym typeface="Arial Narrow"/>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04</a:t>
                      </a:r>
                      <a:endParaRPr sz="1550" u="none" strike="noStrike" cap="none">
                        <a:latin typeface="Times New Roman"/>
                        <a:ea typeface="Times New Roman"/>
                        <a:cs typeface="Times New Roman"/>
                        <a:sym typeface="Times New Roman"/>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05</a:t>
                      </a:r>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06</a:t>
                      </a:r>
                      <a:endParaRPr sz="1550" u="none" strike="noStrike" cap="none">
                        <a:latin typeface="Times New Roman"/>
                        <a:ea typeface="Times New Roman"/>
                        <a:cs typeface="Times New Roman"/>
                        <a:sym typeface="Times New Roman"/>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07</a:t>
                      </a: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dirty="0">
                          <a:solidFill>
                            <a:srgbClr val="404040"/>
                          </a:solidFill>
                          <a:latin typeface="Arial Narrow"/>
                          <a:ea typeface="Arial Narrow"/>
                          <a:cs typeface="Arial Narrow"/>
                          <a:sym typeface="Arial Narrow"/>
                        </a:rPr>
                        <a:t>Quiz 08</a:t>
                      </a:r>
                      <a:endParaRPr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extLst>
                  <a:ext uri="{0D108BD9-81ED-4DB2-BD59-A6C34878D82A}">
                    <a16:rowId xmlns:a16="http://schemas.microsoft.com/office/drawing/2014/main" val="10003"/>
                  </a:ext>
                </a:extLst>
              </a:tr>
            </a:tbl>
          </a:graphicData>
        </a:graphic>
      </p:graphicFrame>
      <p:sp>
        <p:nvSpPr>
          <p:cNvPr id="162" name="Google Shape;162;p25"/>
          <p:cNvSpPr txBox="1">
            <a:spLocks noGrp="1"/>
          </p:cNvSpPr>
          <p:nvPr>
            <p:ph type="title"/>
          </p:nvPr>
        </p:nvSpPr>
        <p:spPr>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3200"/>
              <a:t>Course Roadmap &amp; Assignments</a:t>
            </a:r>
            <a:endParaRPr sz="3200"/>
          </a:p>
        </p:txBody>
      </p:sp>
      <p:sp>
        <p:nvSpPr>
          <p:cNvPr id="3" name="TextBox 2">
            <a:extLst>
              <a:ext uri="{FF2B5EF4-FFF2-40B4-BE49-F238E27FC236}">
                <a16:creationId xmlns:a16="http://schemas.microsoft.com/office/drawing/2014/main" id="{8DAF1C8C-40A3-B3FC-BC42-91736EA6D57F}"/>
              </a:ext>
            </a:extLst>
          </p:cNvPr>
          <p:cNvSpPr txBox="1"/>
          <p:nvPr/>
        </p:nvSpPr>
        <p:spPr>
          <a:xfrm>
            <a:off x="539751" y="5919513"/>
            <a:ext cx="6099174" cy="523220"/>
          </a:xfrm>
          <a:prstGeom prst="rect">
            <a:avLst/>
          </a:prstGeom>
          <a:noFill/>
        </p:spPr>
        <p:txBody>
          <a:bodyPr wrap="square">
            <a:spAutoFit/>
          </a:bodyPr>
          <a:lstStyle/>
          <a:p>
            <a:pPr marL="285750" marR="0" lvl="0" indent="-285750" rtl="0">
              <a:lnSpc>
                <a:spcPct val="100000"/>
              </a:lnSpc>
              <a:spcBef>
                <a:spcPts val="0"/>
              </a:spcBef>
              <a:spcAft>
                <a:spcPts val="0"/>
              </a:spcAft>
              <a:buFont typeface="Arial" panose="020B0604020202020204" pitchFamily="34" charset="0"/>
              <a:buChar char="•"/>
            </a:pPr>
            <a:r>
              <a:rPr lang="en-US" sz="1400" i="1" dirty="0">
                <a:solidFill>
                  <a:srgbClr val="0070C0"/>
                </a:solidFill>
                <a:latin typeface="Arial Narrow"/>
                <a:ea typeface="Arial Narrow"/>
                <a:cs typeface="Arial Narrow"/>
                <a:sym typeface="Arial Narrow"/>
              </a:rPr>
              <a:t>Quizzes</a:t>
            </a:r>
            <a:r>
              <a:rPr lang="en-US" sz="1400" i="1" dirty="0">
                <a:solidFill>
                  <a:srgbClr val="404040"/>
                </a:solidFill>
                <a:latin typeface="Arial Narrow"/>
                <a:ea typeface="Arial Narrow"/>
                <a:cs typeface="Arial Narrow"/>
                <a:sym typeface="Arial Narrow"/>
              </a:rPr>
              <a:t> are due that </a:t>
            </a:r>
            <a:r>
              <a:rPr lang="en-US" sz="1400" b="1" i="1" dirty="0">
                <a:solidFill>
                  <a:srgbClr val="FFC000"/>
                </a:solidFill>
                <a:effectLst>
                  <a:outerShdw blurRad="38100" dist="38100" dir="2700000" algn="tl">
                    <a:srgbClr val="000000">
                      <a:alpha val="43137"/>
                    </a:srgbClr>
                  </a:outerShdw>
                </a:effectLst>
                <a:latin typeface="Arial Narrow"/>
                <a:ea typeface="Arial Narrow"/>
                <a:cs typeface="Arial Narrow"/>
                <a:sym typeface="Arial Narrow"/>
              </a:rPr>
              <a:t>Friday at 11:59PM </a:t>
            </a:r>
            <a:r>
              <a:rPr lang="en-US" sz="1400" i="1" dirty="0">
                <a:solidFill>
                  <a:srgbClr val="404040"/>
                </a:solidFill>
                <a:latin typeface="Arial Narrow"/>
                <a:ea typeface="Arial Narrow"/>
                <a:cs typeface="Arial Narrow"/>
                <a:sym typeface="Arial Narrow"/>
              </a:rPr>
              <a:t>(unless otherwise stated)</a:t>
            </a:r>
          </a:p>
          <a:p>
            <a:pPr marL="285750" marR="0" lvl="0" indent="-285750" rtl="0">
              <a:lnSpc>
                <a:spcPct val="100000"/>
              </a:lnSpc>
              <a:spcBef>
                <a:spcPts val="0"/>
              </a:spcBef>
              <a:spcAft>
                <a:spcPts val="0"/>
              </a:spcAft>
              <a:buFont typeface="Arial" panose="020B0604020202020204" pitchFamily="34" charset="0"/>
              <a:buChar char="•"/>
            </a:pPr>
            <a:r>
              <a:rPr lang="en-US" i="1" u="none" strike="noStrike" cap="none" dirty="0">
                <a:solidFill>
                  <a:srgbClr val="0070C0"/>
                </a:solidFill>
                <a:latin typeface="Arial Narrow"/>
                <a:ea typeface="Arial Narrow"/>
                <a:cs typeface="Arial Narrow"/>
                <a:sym typeface="Arial Narrow"/>
              </a:rPr>
              <a:t>Other Assignments </a:t>
            </a:r>
            <a:r>
              <a:rPr lang="en-US" i="1" dirty="0">
                <a:solidFill>
                  <a:srgbClr val="404040"/>
                </a:solidFill>
                <a:latin typeface="Arial Narrow"/>
                <a:ea typeface="Arial Narrow"/>
                <a:cs typeface="Arial Narrow"/>
                <a:sym typeface="Arial Narrow"/>
              </a:rPr>
              <a:t>are due on that </a:t>
            </a:r>
            <a:r>
              <a:rPr lang="en-US" b="1" i="1" dirty="0">
                <a:solidFill>
                  <a:srgbClr val="FFC000"/>
                </a:solidFill>
                <a:effectLst>
                  <a:outerShdw blurRad="38100" dist="38100" dir="2700000" algn="tl">
                    <a:srgbClr val="000000">
                      <a:alpha val="43137"/>
                    </a:srgbClr>
                  </a:outerShdw>
                </a:effectLst>
                <a:latin typeface="Arial Narrow"/>
                <a:ea typeface="Arial Narrow"/>
                <a:cs typeface="Arial Narrow"/>
                <a:sym typeface="Arial Narrow"/>
              </a:rPr>
              <a:t>Sunday at 11:59PM </a:t>
            </a:r>
            <a:r>
              <a:rPr lang="en-US" sz="1400" i="1" dirty="0">
                <a:solidFill>
                  <a:srgbClr val="404040"/>
                </a:solidFill>
                <a:latin typeface="Arial Narrow"/>
                <a:ea typeface="Arial Narrow"/>
                <a:cs typeface="Arial Narrow"/>
                <a:sym typeface="Arial Narrow"/>
              </a:rPr>
              <a:t>(unless otherwise stated)</a:t>
            </a:r>
            <a:endParaRPr lang="en-US" sz="1400" i="1" u="none" strike="noStrike" cap="none" dirty="0">
              <a:solidFill>
                <a:srgbClr val="404040"/>
              </a:solidFill>
              <a:latin typeface="Arial Narrow"/>
              <a:ea typeface="Arial Narrow"/>
              <a:cs typeface="Arial Narrow"/>
              <a:sym typeface="Arial Narrow"/>
            </a:endParaRPr>
          </a:p>
        </p:txBody>
      </p:sp>
      <p:sp>
        <p:nvSpPr>
          <p:cNvPr id="4" name="Google Shape;96;p15">
            <a:extLst>
              <a:ext uri="{FF2B5EF4-FFF2-40B4-BE49-F238E27FC236}">
                <a16:creationId xmlns:a16="http://schemas.microsoft.com/office/drawing/2014/main" id="{28649D4D-3AF1-4B4B-2B08-1123011EA826}"/>
              </a:ext>
            </a:extLst>
          </p:cNvPr>
          <p:cNvSpPr/>
          <p:nvPr/>
        </p:nvSpPr>
        <p:spPr>
          <a:xfrm>
            <a:off x="874246" y="784217"/>
            <a:ext cx="357906" cy="353651"/>
          </a:xfrm>
          <a:custGeom>
            <a:avLst/>
            <a:gdLst/>
            <a:ahLst/>
            <a:cxnLst/>
            <a:rect l="l" t="t" r="r" b="b"/>
            <a:pathLst>
              <a:path w="424814" h="426085" extrusionOk="0">
                <a:moveTo>
                  <a:pt x="333324" y="220903"/>
                </a:moveTo>
                <a:lnTo>
                  <a:pt x="332333" y="204647"/>
                </a:lnTo>
                <a:lnTo>
                  <a:pt x="329425" y="189052"/>
                </a:lnTo>
                <a:lnTo>
                  <a:pt x="324713" y="174155"/>
                </a:lnTo>
                <a:lnTo>
                  <a:pt x="318274" y="160020"/>
                </a:lnTo>
                <a:lnTo>
                  <a:pt x="294081" y="184264"/>
                </a:lnTo>
                <a:lnTo>
                  <a:pt x="297218" y="192951"/>
                </a:lnTo>
                <a:lnTo>
                  <a:pt x="299389" y="201980"/>
                </a:lnTo>
                <a:lnTo>
                  <a:pt x="300659" y="211315"/>
                </a:lnTo>
                <a:lnTo>
                  <a:pt x="301066" y="220903"/>
                </a:lnTo>
                <a:lnTo>
                  <a:pt x="293433" y="258559"/>
                </a:lnTo>
                <a:lnTo>
                  <a:pt x="272643" y="289394"/>
                </a:lnTo>
                <a:lnTo>
                  <a:pt x="241871" y="310235"/>
                </a:lnTo>
                <a:lnTo>
                  <a:pt x="204292" y="317881"/>
                </a:lnTo>
                <a:lnTo>
                  <a:pt x="166725" y="310235"/>
                </a:lnTo>
                <a:lnTo>
                  <a:pt x="135953" y="289394"/>
                </a:lnTo>
                <a:lnTo>
                  <a:pt x="115163" y="258559"/>
                </a:lnTo>
                <a:lnTo>
                  <a:pt x="107518" y="220903"/>
                </a:lnTo>
                <a:lnTo>
                  <a:pt x="115163" y="183248"/>
                </a:lnTo>
                <a:lnTo>
                  <a:pt x="135953" y="152412"/>
                </a:lnTo>
                <a:lnTo>
                  <a:pt x="166725" y="131572"/>
                </a:lnTo>
                <a:lnTo>
                  <a:pt x="204292" y="123926"/>
                </a:lnTo>
                <a:lnTo>
                  <a:pt x="213868" y="124409"/>
                </a:lnTo>
                <a:lnTo>
                  <a:pt x="223177" y="125806"/>
                </a:lnTo>
                <a:lnTo>
                  <a:pt x="232194" y="128016"/>
                </a:lnTo>
                <a:lnTo>
                  <a:pt x="240855" y="130924"/>
                </a:lnTo>
                <a:lnTo>
                  <a:pt x="265049" y="106680"/>
                </a:lnTo>
                <a:lnTo>
                  <a:pt x="250939" y="100228"/>
                </a:lnTo>
                <a:lnTo>
                  <a:pt x="236080" y="95504"/>
                </a:lnTo>
                <a:lnTo>
                  <a:pt x="220522" y="92595"/>
                </a:lnTo>
                <a:lnTo>
                  <a:pt x="204292" y="91592"/>
                </a:lnTo>
                <a:lnTo>
                  <a:pt x="154190" y="101803"/>
                </a:lnTo>
                <a:lnTo>
                  <a:pt x="113169" y="129578"/>
                </a:lnTo>
                <a:lnTo>
                  <a:pt x="85445" y="170700"/>
                </a:lnTo>
                <a:lnTo>
                  <a:pt x="75260" y="220903"/>
                </a:lnTo>
                <a:lnTo>
                  <a:pt x="85445" y="271106"/>
                </a:lnTo>
                <a:lnTo>
                  <a:pt x="113169" y="312229"/>
                </a:lnTo>
                <a:lnTo>
                  <a:pt x="154190" y="340004"/>
                </a:lnTo>
                <a:lnTo>
                  <a:pt x="204292" y="350215"/>
                </a:lnTo>
                <a:lnTo>
                  <a:pt x="254393" y="340004"/>
                </a:lnTo>
                <a:lnTo>
                  <a:pt x="295427" y="312229"/>
                </a:lnTo>
                <a:lnTo>
                  <a:pt x="323151" y="271106"/>
                </a:lnTo>
                <a:lnTo>
                  <a:pt x="333324" y="220903"/>
                </a:lnTo>
                <a:close/>
              </a:path>
              <a:path w="424814" h="426085" extrusionOk="0">
                <a:moveTo>
                  <a:pt x="408597" y="220903"/>
                </a:moveTo>
                <a:lnTo>
                  <a:pt x="407009" y="195160"/>
                </a:lnTo>
                <a:lnTo>
                  <a:pt x="402348" y="170522"/>
                </a:lnTo>
                <a:lnTo>
                  <a:pt x="394754" y="147104"/>
                </a:lnTo>
                <a:lnTo>
                  <a:pt x="384403" y="125006"/>
                </a:lnTo>
                <a:lnTo>
                  <a:pt x="380644" y="128231"/>
                </a:lnTo>
                <a:lnTo>
                  <a:pt x="373646" y="135775"/>
                </a:lnTo>
                <a:lnTo>
                  <a:pt x="352145" y="133083"/>
                </a:lnTo>
                <a:lnTo>
                  <a:pt x="362280" y="153174"/>
                </a:lnTo>
                <a:lnTo>
                  <a:pt x="369887" y="174574"/>
                </a:lnTo>
                <a:lnTo>
                  <a:pt x="374675" y="197180"/>
                </a:lnTo>
                <a:lnTo>
                  <a:pt x="376339" y="220903"/>
                </a:lnTo>
                <a:lnTo>
                  <a:pt x="370166" y="266598"/>
                </a:lnTo>
                <a:lnTo>
                  <a:pt x="352755" y="307746"/>
                </a:lnTo>
                <a:lnTo>
                  <a:pt x="325805" y="342671"/>
                </a:lnTo>
                <a:lnTo>
                  <a:pt x="290957" y="369684"/>
                </a:lnTo>
                <a:lnTo>
                  <a:pt x="249897" y="387134"/>
                </a:lnTo>
                <a:lnTo>
                  <a:pt x="204292" y="393319"/>
                </a:lnTo>
                <a:lnTo>
                  <a:pt x="158699" y="387134"/>
                </a:lnTo>
                <a:lnTo>
                  <a:pt x="117640" y="369684"/>
                </a:lnTo>
                <a:lnTo>
                  <a:pt x="82791" y="342671"/>
                </a:lnTo>
                <a:lnTo>
                  <a:pt x="55829" y="307746"/>
                </a:lnTo>
                <a:lnTo>
                  <a:pt x="38430" y="266598"/>
                </a:lnTo>
                <a:lnTo>
                  <a:pt x="32258" y="220903"/>
                </a:lnTo>
                <a:lnTo>
                  <a:pt x="38430" y="175209"/>
                </a:lnTo>
                <a:lnTo>
                  <a:pt x="55829" y="134061"/>
                </a:lnTo>
                <a:lnTo>
                  <a:pt x="82791" y="99136"/>
                </a:lnTo>
                <a:lnTo>
                  <a:pt x="117640" y="72123"/>
                </a:lnTo>
                <a:lnTo>
                  <a:pt x="158699" y="54686"/>
                </a:lnTo>
                <a:lnTo>
                  <a:pt x="204292" y="48488"/>
                </a:lnTo>
                <a:lnTo>
                  <a:pt x="227736" y="50088"/>
                </a:lnTo>
                <a:lnTo>
                  <a:pt x="250329" y="54762"/>
                </a:lnTo>
                <a:lnTo>
                  <a:pt x="271805" y="62357"/>
                </a:lnTo>
                <a:lnTo>
                  <a:pt x="291934" y="72745"/>
                </a:lnTo>
                <a:lnTo>
                  <a:pt x="289242" y="51193"/>
                </a:lnTo>
                <a:lnTo>
                  <a:pt x="254635" y="22364"/>
                </a:lnTo>
                <a:lnTo>
                  <a:pt x="204292" y="16154"/>
                </a:lnTo>
                <a:lnTo>
                  <a:pt x="157429" y="21564"/>
                </a:lnTo>
                <a:lnTo>
                  <a:pt x="114414" y="36957"/>
                </a:lnTo>
                <a:lnTo>
                  <a:pt x="76492" y="61112"/>
                </a:lnTo>
                <a:lnTo>
                  <a:pt x="44856" y="92824"/>
                </a:lnTo>
                <a:lnTo>
                  <a:pt x="20751" y="130835"/>
                </a:lnTo>
                <a:lnTo>
                  <a:pt x="5384" y="173939"/>
                </a:lnTo>
                <a:lnTo>
                  <a:pt x="0" y="220903"/>
                </a:lnTo>
                <a:lnTo>
                  <a:pt x="5384" y="267868"/>
                </a:lnTo>
                <a:lnTo>
                  <a:pt x="20751" y="310972"/>
                </a:lnTo>
                <a:lnTo>
                  <a:pt x="44856" y="348983"/>
                </a:lnTo>
                <a:lnTo>
                  <a:pt x="76492" y="380682"/>
                </a:lnTo>
                <a:lnTo>
                  <a:pt x="114414" y="404850"/>
                </a:lnTo>
                <a:lnTo>
                  <a:pt x="157429" y="420243"/>
                </a:lnTo>
                <a:lnTo>
                  <a:pt x="204292" y="425640"/>
                </a:lnTo>
                <a:lnTo>
                  <a:pt x="251167" y="420243"/>
                </a:lnTo>
                <a:lnTo>
                  <a:pt x="294170" y="404850"/>
                </a:lnTo>
                <a:lnTo>
                  <a:pt x="332105" y="380682"/>
                </a:lnTo>
                <a:lnTo>
                  <a:pt x="363740" y="348983"/>
                </a:lnTo>
                <a:lnTo>
                  <a:pt x="387845" y="310972"/>
                </a:lnTo>
                <a:lnTo>
                  <a:pt x="403199" y="267868"/>
                </a:lnTo>
                <a:lnTo>
                  <a:pt x="408597" y="220903"/>
                </a:lnTo>
                <a:close/>
              </a:path>
              <a:path w="424814" h="426085" extrusionOk="0">
                <a:moveTo>
                  <a:pt x="424726" y="53886"/>
                </a:moveTo>
                <a:lnTo>
                  <a:pt x="376339" y="48488"/>
                </a:lnTo>
                <a:lnTo>
                  <a:pt x="370967" y="0"/>
                </a:lnTo>
                <a:lnTo>
                  <a:pt x="311823" y="59270"/>
                </a:lnTo>
                <a:lnTo>
                  <a:pt x="315048" y="87287"/>
                </a:lnTo>
                <a:lnTo>
                  <a:pt x="229031" y="173494"/>
                </a:lnTo>
                <a:lnTo>
                  <a:pt x="223189" y="170891"/>
                </a:lnTo>
                <a:lnTo>
                  <a:pt x="216992" y="168846"/>
                </a:lnTo>
                <a:lnTo>
                  <a:pt x="210502" y="167513"/>
                </a:lnTo>
                <a:lnTo>
                  <a:pt x="203758" y="167030"/>
                </a:lnTo>
                <a:lnTo>
                  <a:pt x="182880" y="171272"/>
                </a:lnTo>
                <a:lnTo>
                  <a:pt x="165785" y="182854"/>
                </a:lnTo>
                <a:lnTo>
                  <a:pt x="154241" y="199986"/>
                </a:lnTo>
                <a:lnTo>
                  <a:pt x="149999" y="220903"/>
                </a:lnTo>
                <a:lnTo>
                  <a:pt x="154241" y="241820"/>
                </a:lnTo>
                <a:lnTo>
                  <a:pt x="165785" y="258953"/>
                </a:lnTo>
                <a:lnTo>
                  <a:pt x="182880" y="270535"/>
                </a:lnTo>
                <a:lnTo>
                  <a:pt x="203758" y="274777"/>
                </a:lnTo>
                <a:lnTo>
                  <a:pt x="224637" y="270535"/>
                </a:lnTo>
                <a:lnTo>
                  <a:pt x="241731" y="258953"/>
                </a:lnTo>
                <a:lnTo>
                  <a:pt x="253276" y="241820"/>
                </a:lnTo>
                <a:lnTo>
                  <a:pt x="257517" y="220903"/>
                </a:lnTo>
                <a:lnTo>
                  <a:pt x="257124" y="214223"/>
                </a:lnTo>
                <a:lnTo>
                  <a:pt x="255981" y="207911"/>
                </a:lnTo>
                <a:lnTo>
                  <a:pt x="254114" y="201891"/>
                </a:lnTo>
                <a:lnTo>
                  <a:pt x="251612" y="196126"/>
                </a:lnTo>
                <a:lnTo>
                  <a:pt x="337629" y="109918"/>
                </a:lnTo>
                <a:lnTo>
                  <a:pt x="365582" y="113144"/>
                </a:lnTo>
                <a:lnTo>
                  <a:pt x="424726" y="53886"/>
                </a:lnTo>
                <a:close/>
              </a:path>
            </a:pathLst>
          </a:custGeom>
          <a:solidFill>
            <a:srgbClr val="FFC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a:off x="228600" y="59830"/>
            <a:ext cx="11963400" cy="505898"/>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3200" dirty="0">
                <a:latin typeface="Arial"/>
                <a:ea typeface="Arial"/>
                <a:cs typeface="Arial"/>
                <a:sym typeface="Arial"/>
              </a:rPr>
              <a:t>Assignments for Visual Data Exploration</a:t>
            </a:r>
            <a:endParaRPr sz="3200" dirty="0">
              <a:latin typeface="Arial"/>
              <a:ea typeface="Arial"/>
              <a:cs typeface="Arial"/>
              <a:sym typeface="Arial"/>
            </a:endParaRPr>
          </a:p>
        </p:txBody>
      </p:sp>
      <p:sp>
        <p:nvSpPr>
          <p:cNvPr id="175" name="Google Shape;175;p27"/>
          <p:cNvSpPr txBox="1"/>
          <p:nvPr/>
        </p:nvSpPr>
        <p:spPr>
          <a:xfrm>
            <a:off x="2391770" y="1973312"/>
            <a:ext cx="4898400" cy="446400"/>
          </a:xfrm>
          <a:prstGeom prst="rect">
            <a:avLst/>
          </a:prstGeom>
          <a:solidFill>
            <a:srgbClr val="D9D9D9">
              <a:alpha val="59607"/>
            </a:srgbClr>
          </a:solidFill>
          <a:ln>
            <a:noFill/>
          </a:ln>
        </p:spPr>
        <p:txBody>
          <a:bodyPr spcFirstLastPara="1" wrap="square" lIns="0" tIns="76200" rIns="0" bIns="0" anchor="t" anchorCtr="0">
            <a:spAutoFit/>
          </a:bodyPr>
          <a:lstStyle/>
          <a:p>
            <a:pPr marL="91440" marR="0" lvl="0" indent="0" algn="l" rtl="0">
              <a:lnSpc>
                <a:spcPct val="100000"/>
              </a:lnSpc>
              <a:spcBef>
                <a:spcPts val="0"/>
              </a:spcBef>
              <a:spcAft>
                <a:spcPts val="0"/>
              </a:spcAft>
              <a:buNone/>
            </a:pPr>
            <a:r>
              <a:rPr lang="en-US" sz="2400" b="1" dirty="0">
                <a:solidFill>
                  <a:schemeClr val="dk1"/>
                </a:solidFill>
                <a:latin typeface="Calibri"/>
                <a:ea typeface="Calibri"/>
                <a:cs typeface="Calibri"/>
                <a:sym typeface="Calibri"/>
              </a:rPr>
              <a:t>Two Position Papers - </a:t>
            </a:r>
            <a:r>
              <a:rPr lang="en-US" sz="2400" b="1" dirty="0" err="1">
                <a:solidFill>
                  <a:schemeClr val="dk1"/>
                </a:solidFill>
                <a:latin typeface="Calibri"/>
                <a:ea typeface="Calibri"/>
                <a:cs typeface="Calibri"/>
                <a:sym typeface="Calibri"/>
              </a:rPr>
              <a:t>EoWs</a:t>
            </a:r>
            <a:r>
              <a:rPr lang="en-US" sz="2400" b="1" dirty="0">
                <a:solidFill>
                  <a:schemeClr val="dk1"/>
                </a:solidFill>
                <a:latin typeface="Calibri"/>
                <a:ea typeface="Calibri"/>
                <a:cs typeface="Calibri"/>
                <a:sym typeface="Calibri"/>
              </a:rPr>
              <a:t> 2 &amp; 3</a:t>
            </a:r>
            <a:endParaRPr sz="2400" dirty="0">
              <a:solidFill>
                <a:schemeClr val="dk1"/>
              </a:solidFill>
              <a:latin typeface="Calibri"/>
              <a:ea typeface="Calibri"/>
              <a:cs typeface="Calibri"/>
              <a:sym typeface="Calibri"/>
            </a:endParaRPr>
          </a:p>
        </p:txBody>
      </p:sp>
      <p:sp>
        <p:nvSpPr>
          <p:cNvPr id="176" name="Google Shape;176;p27"/>
          <p:cNvSpPr txBox="1"/>
          <p:nvPr/>
        </p:nvSpPr>
        <p:spPr>
          <a:xfrm>
            <a:off x="4403449" y="2912056"/>
            <a:ext cx="5259165" cy="446276"/>
          </a:xfrm>
          <a:prstGeom prst="rect">
            <a:avLst/>
          </a:prstGeom>
          <a:solidFill>
            <a:srgbClr val="D9D9D9">
              <a:alpha val="59607"/>
            </a:srgbClr>
          </a:solidFill>
          <a:ln>
            <a:noFill/>
          </a:ln>
        </p:spPr>
        <p:txBody>
          <a:bodyPr spcFirstLastPara="1" wrap="square" lIns="0" tIns="76200" rIns="0" bIns="0" anchor="t" anchorCtr="0">
            <a:spAutoFit/>
          </a:bodyPr>
          <a:lstStyle/>
          <a:p>
            <a:pPr marL="91440" marR="0" lvl="0" indent="0" algn="l" rtl="0">
              <a:lnSpc>
                <a:spcPct val="100000"/>
              </a:lnSpc>
              <a:spcBef>
                <a:spcPts val="0"/>
              </a:spcBef>
              <a:spcAft>
                <a:spcPts val="0"/>
              </a:spcAft>
              <a:buNone/>
            </a:pPr>
            <a:r>
              <a:rPr lang="en-US" sz="2400" b="1" dirty="0">
                <a:solidFill>
                  <a:schemeClr val="dk1"/>
                </a:solidFill>
                <a:latin typeface="Calibri"/>
                <a:ea typeface="Calibri"/>
                <a:cs typeface="Calibri"/>
                <a:sym typeface="Calibri"/>
              </a:rPr>
              <a:t>Data Due Diligence Project – </a:t>
            </a:r>
            <a:r>
              <a:rPr lang="en-US" sz="2400" b="1" dirty="0" err="1">
                <a:solidFill>
                  <a:schemeClr val="dk1"/>
                </a:solidFill>
                <a:latin typeface="Calibri"/>
                <a:ea typeface="Calibri"/>
                <a:cs typeface="Calibri"/>
                <a:sym typeface="Calibri"/>
              </a:rPr>
              <a:t>EoW</a:t>
            </a:r>
            <a:r>
              <a:rPr lang="en-US" sz="2400" b="1" dirty="0">
                <a:solidFill>
                  <a:schemeClr val="dk1"/>
                </a:solidFill>
                <a:latin typeface="Calibri"/>
                <a:ea typeface="Calibri"/>
                <a:cs typeface="Calibri"/>
                <a:sym typeface="Calibri"/>
              </a:rPr>
              <a:t> 5</a:t>
            </a:r>
            <a:endParaRPr sz="2400" dirty="0">
              <a:solidFill>
                <a:schemeClr val="dk1"/>
              </a:solidFill>
              <a:latin typeface="Calibri"/>
              <a:ea typeface="Calibri"/>
              <a:cs typeface="Calibri"/>
              <a:sym typeface="Calibri"/>
            </a:endParaRPr>
          </a:p>
        </p:txBody>
      </p:sp>
      <p:sp>
        <p:nvSpPr>
          <p:cNvPr id="177" name="Google Shape;177;p27"/>
          <p:cNvSpPr txBox="1"/>
          <p:nvPr/>
        </p:nvSpPr>
        <p:spPr>
          <a:xfrm>
            <a:off x="6415129" y="3850799"/>
            <a:ext cx="5540309" cy="446276"/>
          </a:xfrm>
          <a:prstGeom prst="rect">
            <a:avLst/>
          </a:prstGeom>
          <a:solidFill>
            <a:srgbClr val="D9D9D9">
              <a:alpha val="59607"/>
            </a:srgbClr>
          </a:solidFill>
          <a:ln>
            <a:noFill/>
          </a:ln>
        </p:spPr>
        <p:txBody>
          <a:bodyPr spcFirstLastPara="1" wrap="square" lIns="0" tIns="76200" rIns="0" bIns="0" anchor="t" anchorCtr="0">
            <a:spAutoFit/>
          </a:bodyPr>
          <a:lstStyle/>
          <a:p>
            <a:pPr marL="91440" marR="0" lvl="0" indent="0" algn="l" rtl="0">
              <a:lnSpc>
                <a:spcPct val="100000"/>
              </a:lnSpc>
              <a:spcBef>
                <a:spcPts val="0"/>
              </a:spcBef>
              <a:spcAft>
                <a:spcPts val="0"/>
              </a:spcAft>
              <a:buNone/>
            </a:pPr>
            <a:r>
              <a:rPr lang="en-US" sz="2400" b="1" dirty="0">
                <a:solidFill>
                  <a:schemeClr val="dk1"/>
                </a:solidFill>
                <a:latin typeface="Calibri"/>
                <a:ea typeface="Calibri"/>
                <a:cs typeface="Calibri"/>
                <a:sym typeface="Calibri"/>
              </a:rPr>
              <a:t>Segmentation &amp; Profiling Project - </a:t>
            </a:r>
            <a:r>
              <a:rPr lang="en-US" sz="2400" b="1" dirty="0" err="1">
                <a:solidFill>
                  <a:schemeClr val="dk1"/>
                </a:solidFill>
                <a:latin typeface="Calibri"/>
                <a:ea typeface="Calibri"/>
                <a:cs typeface="Calibri"/>
                <a:sym typeface="Calibri"/>
              </a:rPr>
              <a:t>EoW</a:t>
            </a:r>
            <a:r>
              <a:rPr lang="en-US" sz="2400" b="1" dirty="0">
                <a:solidFill>
                  <a:schemeClr val="dk1"/>
                </a:solidFill>
                <a:latin typeface="Calibri"/>
                <a:ea typeface="Calibri"/>
                <a:cs typeface="Calibri"/>
                <a:sym typeface="Calibri"/>
              </a:rPr>
              <a:t> 8</a:t>
            </a:r>
            <a:endParaRPr sz="2400" dirty="0">
              <a:solidFill>
                <a:schemeClr val="dk1"/>
              </a:solidFill>
              <a:latin typeface="Calibri"/>
              <a:ea typeface="Calibri"/>
              <a:cs typeface="Calibri"/>
              <a:sym typeface="Calibri"/>
            </a:endParaRPr>
          </a:p>
        </p:txBody>
      </p:sp>
      <p:sp>
        <p:nvSpPr>
          <p:cNvPr id="178" name="Google Shape;178;p27"/>
          <p:cNvSpPr txBox="1"/>
          <p:nvPr/>
        </p:nvSpPr>
        <p:spPr>
          <a:xfrm>
            <a:off x="1338880" y="5093699"/>
            <a:ext cx="6663983" cy="834193"/>
          </a:xfrm>
          <a:prstGeom prst="rect">
            <a:avLst/>
          </a:prstGeom>
          <a:noFill/>
          <a:ln>
            <a:noFill/>
          </a:ln>
        </p:spPr>
        <p:txBody>
          <a:bodyPr spcFirstLastPara="1" wrap="square" lIns="0" tIns="13325" rIns="0" bIns="0" anchor="t" anchorCtr="0">
            <a:spAutoFit/>
          </a:bodyPr>
          <a:lstStyle/>
          <a:p>
            <a:pPr marL="342900" marR="5080" lvl="0" indent="-342900" rtl="0">
              <a:lnSpc>
                <a:spcPct val="100000"/>
              </a:lnSpc>
              <a:spcBef>
                <a:spcPts val="810"/>
              </a:spcBef>
              <a:spcAft>
                <a:spcPts val="0"/>
              </a:spcAft>
              <a:buFont typeface="Arial" panose="020B0604020202020204" pitchFamily="34" charset="0"/>
              <a:buChar char="•"/>
            </a:pPr>
            <a:r>
              <a:rPr lang="en-US" sz="2000" dirty="0">
                <a:solidFill>
                  <a:schemeClr val="dk1"/>
                </a:solidFill>
                <a:latin typeface="Calibri"/>
                <a:ea typeface="Calibri"/>
                <a:cs typeface="Calibri"/>
                <a:sym typeface="Calibri"/>
              </a:rPr>
              <a:t>Assignments are due on the </a:t>
            </a:r>
            <a:r>
              <a:rPr lang="en-US" sz="2000" dirty="0">
                <a:solidFill>
                  <a:srgbClr val="0070C0"/>
                </a:solidFill>
                <a:latin typeface="Calibri"/>
                <a:ea typeface="Calibri"/>
                <a:cs typeface="Calibri"/>
                <a:sym typeface="Calibri"/>
              </a:rPr>
              <a:t>Sunday</a:t>
            </a:r>
            <a:r>
              <a:rPr lang="en-US" sz="2000" dirty="0">
                <a:solidFill>
                  <a:schemeClr val="dk1"/>
                </a:solidFill>
                <a:latin typeface="Calibri"/>
                <a:ea typeface="Calibri"/>
                <a:cs typeface="Calibri"/>
                <a:sym typeface="Calibri"/>
              </a:rPr>
              <a:t> of the week of the class</a:t>
            </a:r>
          </a:p>
          <a:p>
            <a:pPr marL="342900" marR="5080" lvl="0" indent="-342900" rtl="0">
              <a:lnSpc>
                <a:spcPct val="100000"/>
              </a:lnSpc>
              <a:spcBef>
                <a:spcPts val="810"/>
              </a:spcBef>
              <a:spcAft>
                <a:spcPts val="0"/>
              </a:spcAft>
              <a:buFont typeface="Arial" panose="020B0604020202020204" pitchFamily="34" charset="0"/>
              <a:buChar char="•"/>
            </a:pPr>
            <a:r>
              <a:rPr lang="en-US" sz="2000" dirty="0">
                <a:solidFill>
                  <a:schemeClr val="dk1"/>
                </a:solidFill>
                <a:latin typeface="Calibri"/>
                <a:ea typeface="Calibri"/>
                <a:cs typeface="Calibri"/>
                <a:sym typeface="Calibri"/>
              </a:rPr>
              <a:t>Quizzes are due on the </a:t>
            </a:r>
            <a:r>
              <a:rPr lang="en-US" sz="2000" dirty="0">
                <a:solidFill>
                  <a:srgbClr val="0070C0"/>
                </a:solidFill>
                <a:latin typeface="Calibri"/>
                <a:ea typeface="Calibri"/>
                <a:cs typeface="Calibri"/>
                <a:sym typeface="Calibri"/>
              </a:rPr>
              <a:t>Friday </a:t>
            </a:r>
            <a:r>
              <a:rPr lang="en-US" sz="2000" dirty="0">
                <a:solidFill>
                  <a:schemeClr val="dk1"/>
                </a:solidFill>
                <a:latin typeface="Calibri"/>
                <a:ea typeface="Calibri"/>
                <a:cs typeface="Calibri"/>
                <a:sym typeface="Calibri"/>
              </a:rPr>
              <a:t>of the week of the class</a:t>
            </a:r>
            <a:endParaRPr sz="2000" dirty="0">
              <a:solidFill>
                <a:schemeClr val="dk1"/>
              </a:solidFill>
              <a:latin typeface="Calibri"/>
              <a:ea typeface="Calibri"/>
              <a:cs typeface="Calibri"/>
              <a:sym typeface="Calibri"/>
            </a:endParaRPr>
          </a:p>
        </p:txBody>
      </p:sp>
      <p:sp>
        <p:nvSpPr>
          <p:cNvPr id="179" name="Google Shape;179;p27"/>
          <p:cNvSpPr txBox="1"/>
          <p:nvPr/>
        </p:nvSpPr>
        <p:spPr>
          <a:xfrm>
            <a:off x="380090" y="1034568"/>
            <a:ext cx="4898400" cy="446400"/>
          </a:xfrm>
          <a:prstGeom prst="rect">
            <a:avLst/>
          </a:prstGeom>
          <a:solidFill>
            <a:srgbClr val="D9D9D9">
              <a:alpha val="59607"/>
            </a:srgbClr>
          </a:solidFill>
          <a:ln>
            <a:noFill/>
          </a:ln>
        </p:spPr>
        <p:txBody>
          <a:bodyPr spcFirstLastPara="1" wrap="square" lIns="0" tIns="76200" rIns="0" bIns="0" anchor="t" anchorCtr="0">
            <a:spAutoFit/>
          </a:bodyPr>
          <a:lstStyle/>
          <a:p>
            <a:pPr marL="0" marR="0" lvl="0" indent="0" algn="l" rtl="0">
              <a:lnSpc>
                <a:spcPct val="100000"/>
              </a:lnSpc>
              <a:spcBef>
                <a:spcPts val="0"/>
              </a:spcBef>
              <a:spcAft>
                <a:spcPts val="0"/>
              </a:spcAft>
              <a:buNone/>
            </a:pPr>
            <a:r>
              <a:rPr lang="en-US" sz="2400" b="1" dirty="0">
                <a:solidFill>
                  <a:schemeClr val="dk1"/>
                </a:solidFill>
                <a:latin typeface="Calibri"/>
                <a:ea typeface="Calibri"/>
                <a:cs typeface="Calibri"/>
                <a:sym typeface="Calibri"/>
              </a:rPr>
              <a:t> Brief Introduction - </a:t>
            </a:r>
            <a:r>
              <a:rPr lang="en-US" sz="2400" b="1" dirty="0" err="1">
                <a:solidFill>
                  <a:schemeClr val="dk1"/>
                </a:solidFill>
                <a:latin typeface="Calibri"/>
                <a:ea typeface="Calibri"/>
                <a:cs typeface="Calibri"/>
                <a:sym typeface="Calibri"/>
              </a:rPr>
              <a:t>EoW</a:t>
            </a:r>
            <a:r>
              <a:rPr lang="en-US" sz="2400" b="1" dirty="0">
                <a:solidFill>
                  <a:schemeClr val="dk1"/>
                </a:solidFill>
                <a:latin typeface="Calibri"/>
                <a:ea typeface="Calibri"/>
                <a:cs typeface="Calibri"/>
                <a:sym typeface="Calibri"/>
              </a:rPr>
              <a:t> 1</a:t>
            </a:r>
            <a:endParaRPr sz="2400" dirty="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6796</TotalTime>
  <Words>1426</Words>
  <Application>Microsoft Office PowerPoint</Application>
  <PresentationFormat>Widescreen</PresentationFormat>
  <Paragraphs>288</Paragraphs>
  <Slides>25</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Times New Roman</vt:lpstr>
      <vt:lpstr>Arial</vt:lpstr>
      <vt:lpstr>Carlito</vt:lpstr>
      <vt:lpstr>Calibri</vt:lpstr>
      <vt:lpstr>Segoe UI Black</vt:lpstr>
      <vt:lpstr>Noto Sans Symbols</vt:lpstr>
      <vt:lpstr>Meiryo UI</vt:lpstr>
      <vt:lpstr>Arial Narrow</vt:lpstr>
      <vt:lpstr>Söhne</vt:lpstr>
      <vt:lpstr>Simple Light</vt:lpstr>
      <vt:lpstr>PowerPoint Presentation</vt:lpstr>
      <vt:lpstr>Instructor: Michael Dupin, PhD</vt:lpstr>
      <vt:lpstr>It’s all about You Guys!</vt:lpstr>
      <vt:lpstr>Module 1 - Overview </vt:lpstr>
      <vt:lpstr>What is this course about?</vt:lpstr>
      <vt:lpstr>Course Learning Objectives</vt:lpstr>
      <vt:lpstr>Course Learning Objectives</vt:lpstr>
      <vt:lpstr>Course Roadmap &amp; Assignments</vt:lpstr>
      <vt:lpstr>Assignments for Visual Data Exploration</vt:lpstr>
      <vt:lpstr>PowerPoint Presentation</vt:lpstr>
      <vt:lpstr>Exponential Growth in Data Available for Analytics and Data Science</vt:lpstr>
      <vt:lpstr>From Data to Big Data</vt:lpstr>
      <vt:lpstr>Big Data in Today’s World: Transformations</vt:lpstr>
      <vt:lpstr>PowerPoint Presentation</vt:lpstr>
      <vt:lpstr>Key themes</vt:lpstr>
      <vt:lpstr>What is Knowledge?</vt:lpstr>
      <vt:lpstr>Informational Advantage and Analytical Maturity</vt:lpstr>
      <vt:lpstr>Reporting &amp; Analytics vs. Predictive Analytics</vt:lpstr>
      <vt:lpstr>PowerPoint Presentation</vt:lpstr>
      <vt:lpstr>Why Data Visualization?</vt:lpstr>
      <vt:lpstr>History of Visualization - Florence Nightingale - 1854</vt:lpstr>
      <vt:lpstr>History of Visualization - Charles Minard - 1869</vt:lpstr>
      <vt:lpstr>Expressiveness Say what you want to say Don’t try to do too much Don’t mislead Convey one or two main ideas    Effectiveness Use the best method available for telling your story (type of plot, colors, labels) Understand your audience, medium, and potential limitations</vt:lpstr>
      <vt:lpstr>Position Size Shape Color Brightness Orientation Texture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Dupin</dc:creator>
  <cp:lastModifiedBy>Mike Dupin</cp:lastModifiedBy>
  <cp:revision>3</cp:revision>
  <dcterms:modified xsi:type="dcterms:W3CDTF">2024-03-12T22:58:43Z</dcterms:modified>
</cp:coreProperties>
</file>